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35"/>
  </p:notesMasterIdLst>
  <p:sldIdLst>
    <p:sldId id="256" r:id="rId3"/>
    <p:sldId id="282" r:id="rId4"/>
    <p:sldId id="313" r:id="rId5"/>
    <p:sldId id="331" r:id="rId6"/>
    <p:sldId id="314" r:id="rId7"/>
    <p:sldId id="356" r:id="rId8"/>
    <p:sldId id="357" r:id="rId9"/>
    <p:sldId id="340" r:id="rId10"/>
    <p:sldId id="339" r:id="rId11"/>
    <p:sldId id="315" r:id="rId12"/>
    <p:sldId id="335" r:id="rId13"/>
    <p:sldId id="336" r:id="rId14"/>
    <p:sldId id="337" r:id="rId15"/>
    <p:sldId id="338" r:id="rId16"/>
    <p:sldId id="341" r:id="rId17"/>
    <p:sldId id="342" r:id="rId18"/>
    <p:sldId id="343" r:id="rId19"/>
    <p:sldId id="344" r:id="rId20"/>
    <p:sldId id="324" r:id="rId21"/>
    <p:sldId id="359" r:id="rId22"/>
    <p:sldId id="360" r:id="rId23"/>
    <p:sldId id="345" r:id="rId24"/>
    <p:sldId id="346" r:id="rId25"/>
    <p:sldId id="347" r:id="rId26"/>
    <p:sldId id="348" r:id="rId27"/>
    <p:sldId id="349" r:id="rId28"/>
    <p:sldId id="358" r:id="rId29"/>
    <p:sldId id="350" r:id="rId30"/>
    <p:sldId id="351" r:id="rId31"/>
    <p:sldId id="352" r:id="rId32"/>
    <p:sldId id="353" r:id="rId33"/>
    <p:sldId id="312" r:id="rId34"/>
  </p:sldIdLst>
  <p:sldSz cx="9144000" cy="6858000" type="screen4x3"/>
  <p:notesSz cx="7023100" cy="9269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90" d="100"/>
          <a:sy n="90" d="100"/>
        </p:scale>
        <p:origin x="-1512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4.xml"/><Relationship Id="rId3" Type="http://schemas.openxmlformats.org/officeDocument/2006/relationships/slide" Target="slides/slide7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11.xml"/><Relationship Id="rId15" Type="http://schemas.openxmlformats.org/officeDocument/2006/relationships/slide" Target="slides/slide29.xml"/><Relationship Id="rId10" Type="http://schemas.openxmlformats.org/officeDocument/2006/relationships/slide" Target="slides/slide17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024688" cy="9271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98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977928" y="8805024"/>
            <a:ext cx="3043649" cy="4628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066" tIns="44033" rIns="88066" bIns="44033"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898453-609A-40A5-8726-485C85001317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7961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3213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4613"/>
            <a:ext cx="792321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A9AB-7A92-4F6B-8EEE-DC4CE587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©Wen-mei W. Hwu and David Kirk/NVIDIA, Urbana, August 13-17,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3A17-F2C4-45BA-8F89-D47B8695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5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05000"/>
            <a:ext cx="41306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5000"/>
            <a:ext cx="41322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6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25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5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8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3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463550" y="6394450"/>
            <a:ext cx="4648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© David Kirk/NVIDIA and Wen-mei W. Hwu, 2007-2012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Palatino" pitchFamily="18" charset="0"/>
                <a:cs typeface="Times New Roman" pitchFamily="18" charset="0"/>
              </a:rPr>
              <a:t>ECE408/CS483, ECE 498AL, University of Illinois, Urbana-Champaign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04800" y="228600"/>
            <a:ext cx="1588" cy="6400800"/>
          </a:xfrm>
          <a:prstGeom prst="line">
            <a:avLst/>
          </a:prstGeom>
          <a:noFill/>
          <a:ln w="3816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81000" y="228600"/>
            <a:ext cx="1588" cy="6400800"/>
          </a:xfrm>
          <a:prstGeom prst="line">
            <a:avLst/>
          </a:prstGeom>
          <a:noFill/>
          <a:ln w="3816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32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32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77" r:id="rId15"/>
    <p:sldLayoutId id="2147483678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905000"/>
            <a:ext cx="84153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31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›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428750"/>
            <a:ext cx="8153400" cy="28590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ECE408 / CS483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Applied Parallel Programming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23: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Application Case Study – Electrostatic Potential Calculation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6663" r="35338" b="17064"/>
          <a:stretch>
            <a:fillRect/>
          </a:stretch>
        </p:blipFill>
        <p:spPr bwMode="auto">
          <a:xfrm>
            <a:off x="272902" y="827567"/>
            <a:ext cx="86868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3213" cy="685801"/>
          </a:xfrm>
        </p:spPr>
        <p:txBody>
          <a:bodyPr/>
          <a:lstStyle/>
          <a:p>
            <a:r>
              <a:rPr lang="en-US" dirty="0"/>
              <a:t>An Intuitive Sequential C 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1905000"/>
            <a:ext cx="464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grid parameter gives the number of grid points in each dimension of the lattice.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9535" y="1383245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int</a:t>
            </a:r>
            <a:r>
              <a:rPr lang="en-US" sz="1600" dirty="0">
                <a:solidFill>
                  <a:schemeClr val="tx1"/>
                </a:solidFill>
              </a:rPr>
              <a:t> k = z / </a:t>
            </a:r>
            <a:r>
              <a:rPr lang="en-US" sz="1600" dirty="0" err="1">
                <a:solidFill>
                  <a:schemeClr val="tx1"/>
                </a:solidFill>
              </a:rPr>
              <a:t>gridspacing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More Optimized Sequential C Version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 =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 * 4; //</a:t>
            </a:r>
            <a:r>
              <a:rPr lang="en-US" sz="1600" dirty="0" err="1" smtClean="0"/>
              <a:t>x,y,z</a:t>
            </a:r>
            <a:r>
              <a:rPr lang="en-US" sz="1600" dirty="0" smtClean="0"/>
              <a:t>, and charge info for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grid_slice_offset</a:t>
            </a:r>
            <a:r>
              <a:rPr lang="en-US" sz="1600" dirty="0"/>
              <a:t> = (</a:t>
            </a:r>
            <a:r>
              <a:rPr lang="en-US" sz="1600" dirty="0" err="1"/>
              <a:t>grid.x</a:t>
            </a:r>
            <a:r>
              <a:rPr lang="en-US" sz="1600" dirty="0"/>
              <a:t>*</a:t>
            </a:r>
            <a:r>
              <a:rPr lang="en-US" sz="1600" dirty="0" err="1"/>
              <a:t>grid.y</a:t>
            </a:r>
            <a:r>
              <a:rPr lang="en-US" sz="1600" dirty="0"/>
              <a:t>*z) / </a:t>
            </a:r>
            <a:r>
              <a:rPr lang="en-US" sz="1600" dirty="0" err="1"/>
              <a:t>gridspacing</a:t>
            </a:r>
            <a:r>
              <a:rPr lang="en-US" sz="1600" dirty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n=0; n&lt;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dy2 =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= 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+ </a:t>
            </a:r>
            <a:r>
              <a:rPr lang="en-US" sz="1600" dirty="0" err="1" smtClean="0"/>
              <a:t>i</a:t>
            </a:r>
            <a:r>
              <a:rPr lang="en-US" sz="1600" dirty="0" smtClean="0"/>
              <a:t>] += charge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dy2+ dz2);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 }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18214" y="1617921"/>
            <a:ext cx="8534400" cy="3810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781800" y="2209856"/>
            <a:ext cx="199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Input oriented 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241A6C-9432-493B-BC7D-051B3BD8B0A8}" type="slidenum">
              <a:rPr lang="en-US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 More Optimized Sequential C Version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924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grid_slice_offset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grid.x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grid.y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*z) /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gridspacing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atomarrdim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numatoms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* 4; //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x,y,z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and charge info for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for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n=0; n&lt;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atomarrdim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j=0; j&lt;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grid.y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float y =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gridspacing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float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float dy2 =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grid_row_offset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= 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grid_slice_offset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grid.x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for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=0;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grid.x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  float x =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gridspacing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* (float)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  float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energygrid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grid_row_offset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] += charge /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sqrtf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dx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+ dy2+ dz2);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 }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7200" y="2209800"/>
            <a:ext cx="7543800" cy="9144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DD91B4-BBA2-410B-913D-B66830E87D28}" type="slidenum">
              <a:rPr lang="en-US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More Optimized Sequential C Version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924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grid_slice_offset</a:t>
            </a:r>
            <a:r>
              <a:rPr lang="en-US" sz="1600" dirty="0"/>
              <a:t> = (</a:t>
            </a:r>
            <a:r>
              <a:rPr lang="en-US" sz="1600" dirty="0" err="1"/>
              <a:t>grid.x</a:t>
            </a:r>
            <a:r>
              <a:rPr lang="en-US" sz="1600" dirty="0"/>
              <a:t>*</a:t>
            </a:r>
            <a:r>
              <a:rPr lang="en-US" sz="1600" dirty="0" err="1"/>
              <a:t>grid.y</a:t>
            </a:r>
            <a:r>
              <a:rPr lang="en-US" sz="1600" dirty="0"/>
              <a:t>*z) / </a:t>
            </a:r>
            <a:r>
              <a:rPr lang="en-US" sz="1600" dirty="0" err="1"/>
              <a:t>gridspacing</a:t>
            </a:r>
            <a:r>
              <a:rPr lang="en-US" sz="1600" dirty="0"/>
              <a:t>;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 =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 * 4; //</a:t>
            </a:r>
            <a:r>
              <a:rPr lang="en-US" sz="1600" dirty="0" err="1" smtClean="0"/>
              <a:t>x,y,z</a:t>
            </a:r>
            <a:r>
              <a:rPr lang="en-US" sz="1600" dirty="0" smtClean="0"/>
              <a:t>, and charge info for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n=0; n&lt;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dy2 =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= 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+ </a:t>
            </a:r>
            <a:r>
              <a:rPr lang="en-US" sz="1600" dirty="0" err="1" smtClean="0"/>
              <a:t>i</a:t>
            </a:r>
            <a:r>
              <a:rPr lang="en-US" sz="1600" dirty="0" smtClean="0"/>
              <a:t>] += charge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dy2+ dz2);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 }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57200" y="3581400"/>
            <a:ext cx="8534400" cy="11430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2AC099-03E1-475E-A07E-429CBB2635D0}" type="slidenum">
              <a:rPr lang="en-US" sz="14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An Intuitive Sequential C Version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7924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grid_slice_offset</a:t>
            </a:r>
            <a:r>
              <a:rPr lang="en-US" sz="1600" dirty="0"/>
              <a:t> = (</a:t>
            </a:r>
            <a:r>
              <a:rPr lang="en-US" sz="1600" dirty="0" err="1"/>
              <a:t>grid.x</a:t>
            </a:r>
            <a:r>
              <a:rPr lang="en-US" sz="1600" dirty="0"/>
              <a:t>*</a:t>
            </a:r>
            <a:r>
              <a:rPr lang="en-US" sz="1600" dirty="0" err="1"/>
              <a:t>grid.y</a:t>
            </a:r>
            <a:r>
              <a:rPr lang="en-US" sz="1600" dirty="0"/>
              <a:t>*z) / </a:t>
            </a:r>
            <a:r>
              <a:rPr lang="en-US" sz="1600" dirty="0" err="1"/>
              <a:t>gridspacing</a:t>
            </a:r>
            <a:r>
              <a:rPr lang="en-US" sz="1600" dirty="0"/>
              <a:t>;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 =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 * 4; //</a:t>
            </a:r>
            <a:r>
              <a:rPr lang="en-US" sz="1600" dirty="0" err="1" smtClean="0"/>
              <a:t>x,y,z</a:t>
            </a:r>
            <a:r>
              <a:rPr lang="en-US" sz="1600" dirty="0" smtClean="0"/>
              <a:t>, and charge info for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n=0; n&lt;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dy2 =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= 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+ </a:t>
            </a:r>
            <a:r>
              <a:rPr lang="en-US" sz="1600" dirty="0" err="1" smtClean="0"/>
              <a:t>i</a:t>
            </a:r>
            <a:r>
              <a:rPr lang="en-US" sz="1600" dirty="0" smtClean="0"/>
              <a:t>] += charge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dy2+ dz2);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 }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762000" y="5105400"/>
            <a:ext cx="8153400" cy="5334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93EDF-1C38-41AC-9579-D9398205F38E}" type="slidenum">
              <a:rPr lang="en-US" sz="14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CUDA DCS Implementation Overview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Allocate and initialize potential map memory on host CPU</a:t>
            </a:r>
          </a:p>
          <a:p>
            <a:pPr eaLnBrk="1" hangingPunct="1"/>
            <a:r>
              <a:rPr lang="en-US" sz="2400" smtClean="0"/>
              <a:t>Allocate potential map slice buffer on GPU</a:t>
            </a:r>
          </a:p>
          <a:p>
            <a:pPr eaLnBrk="1" hangingPunct="1"/>
            <a:r>
              <a:rPr lang="en-US" sz="2400" smtClean="0"/>
              <a:t>Preprocess atom coordinates and charges</a:t>
            </a:r>
          </a:p>
          <a:p>
            <a:pPr eaLnBrk="1" hangingPunct="1"/>
            <a:r>
              <a:rPr lang="en-US" sz="2400" smtClean="0"/>
              <a:t>Loop over potential map slices:</a:t>
            </a:r>
          </a:p>
          <a:p>
            <a:pPr lvl="1" eaLnBrk="1" hangingPunct="1"/>
            <a:r>
              <a:rPr lang="en-US" sz="2000" smtClean="0"/>
              <a:t>Copy potential map slice from host to GPU</a:t>
            </a:r>
          </a:p>
          <a:p>
            <a:pPr lvl="1" eaLnBrk="1" hangingPunct="1"/>
            <a:r>
              <a:rPr lang="en-US" sz="2000" smtClean="0"/>
              <a:t>Loop over groups of atoms:</a:t>
            </a:r>
          </a:p>
          <a:p>
            <a:pPr lvl="2" eaLnBrk="1" hangingPunct="1"/>
            <a:r>
              <a:rPr lang="en-US" sz="1800" smtClean="0"/>
              <a:t>Copy atom data to GPU</a:t>
            </a:r>
          </a:p>
          <a:p>
            <a:pPr lvl="2" eaLnBrk="1" hangingPunct="1"/>
            <a:r>
              <a:rPr lang="en-US" sz="1800" smtClean="0"/>
              <a:t>Run CUDA Kernel on atoms and potential map slice on GPU</a:t>
            </a:r>
          </a:p>
          <a:p>
            <a:pPr lvl="1" eaLnBrk="1" hangingPunct="1"/>
            <a:r>
              <a:rPr lang="en-US" sz="2000" smtClean="0"/>
              <a:t>Copy potential map slice from GPU to host</a:t>
            </a:r>
          </a:p>
          <a:p>
            <a:pPr eaLnBrk="1" hangingPunct="1"/>
            <a:r>
              <a:rPr lang="en-US" sz="2400" smtClean="0"/>
              <a:t>Free resources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4CFBA-FC2D-4706-B488-E6FD3A24B916}" type="slidenum">
              <a:rPr lang="en-US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7788"/>
            <a:ext cx="8686800" cy="1141412"/>
          </a:xfrm>
        </p:spPr>
        <p:txBody>
          <a:bodyPr/>
          <a:lstStyle/>
          <a:p>
            <a:r>
              <a:rPr lang="en-US" smtClean="0"/>
              <a:t>Straightforward CUDA Parallelization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525588"/>
            <a:ext cx="8304213" cy="4799012"/>
          </a:xfrm>
        </p:spPr>
        <p:txBody>
          <a:bodyPr/>
          <a:lstStyle/>
          <a:p>
            <a:r>
              <a:rPr lang="en-US" smtClean="0"/>
              <a:t>Use each thread to compute the contribution of an atom to all grid points in the current slice</a:t>
            </a:r>
          </a:p>
          <a:p>
            <a:pPr lvl="1"/>
            <a:r>
              <a:rPr lang="en-US" smtClean="0"/>
              <a:t>Scatter parallelization</a:t>
            </a:r>
          </a:p>
          <a:p>
            <a:r>
              <a:rPr lang="en-US" smtClean="0"/>
              <a:t>Kernel code largely correspond to intuitive CPU version with outer loop stripped</a:t>
            </a:r>
          </a:p>
          <a:p>
            <a:pPr lvl="1"/>
            <a:r>
              <a:rPr lang="en-US" smtClean="0"/>
              <a:t>Each thread corresponds to an outer loop iteration of CPU version</a:t>
            </a:r>
          </a:p>
          <a:p>
            <a:pPr lvl="1"/>
            <a:r>
              <a:rPr lang="en-US" smtClean="0"/>
              <a:t>numatoms used in kernel launch configuration host code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B33993-0381-486C-BAD8-52ED317844E1}" type="slidenum">
              <a:rPr lang="en-US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Very Slow DCS Scatter Kernel!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924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 __global__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float *atoms,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n = (</a:t>
            </a:r>
            <a:r>
              <a:rPr lang="en-US" sz="1600" dirty="0" err="1" smtClean="0"/>
              <a:t>blockIdx.x</a:t>
            </a:r>
            <a:r>
              <a:rPr lang="en-US" sz="1600" dirty="0" smtClean="0"/>
              <a:t> * </a:t>
            </a:r>
            <a:r>
              <a:rPr lang="en-US" sz="1600" dirty="0" err="1" smtClean="0"/>
              <a:t>blockDim</a:t>
            </a:r>
            <a:r>
              <a:rPr lang="en-US" sz="1600" dirty="0" smtClean="0"/>
              <a:t> .x + </a:t>
            </a:r>
            <a:r>
              <a:rPr lang="en-US" sz="1600" dirty="0" err="1" smtClean="0"/>
              <a:t>threadIdx.x</a:t>
            </a:r>
            <a:r>
              <a:rPr lang="en-US" sz="1600" dirty="0" smtClean="0"/>
              <a:t>) * 4;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 = (</a:t>
            </a:r>
            <a:r>
              <a:rPr lang="en-US" sz="1600" dirty="0" err="1" smtClean="0"/>
              <a:t>grid.x</a:t>
            </a:r>
            <a:r>
              <a:rPr lang="en-US" sz="1600" dirty="0" smtClean="0"/>
              <a:t>*</a:t>
            </a:r>
            <a:r>
              <a:rPr lang="en-US" sz="1600" dirty="0" err="1" smtClean="0"/>
              <a:t>grid.y</a:t>
            </a:r>
            <a:r>
              <a:rPr lang="en-US" sz="1600" dirty="0" smtClean="0"/>
              <a:t>*z) /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dy2 =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= 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+ </a:t>
            </a:r>
            <a:r>
              <a:rPr lang="en-US" sz="1600" dirty="0" err="1" smtClean="0"/>
              <a:t>i</a:t>
            </a:r>
            <a:r>
              <a:rPr lang="en-US" sz="1600" dirty="0" smtClean="0"/>
              <a:t>]  += charge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dy2+ dz2));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9600" y="1295400"/>
            <a:ext cx="7620000" cy="15240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777151-D3E0-4B93-B484-94A0D4B50112}" type="slidenum">
              <a:rPr lang="en-US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5486400" y="2023730"/>
            <a:ext cx="3581400" cy="795670"/>
          </a:xfrm>
          <a:prstGeom prst="wedgeRectCallout">
            <a:avLst>
              <a:gd name="adj1" fmla="val -61209"/>
              <a:gd name="adj2" fmla="val -3691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</a:rPr>
              <a:t>Needs to be calculated redundantly by every thread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Very Slow DCS Scatter Kernel!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924800" cy="60960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 __global__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float *atoms,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n = (</a:t>
            </a:r>
            <a:r>
              <a:rPr lang="en-US" sz="1600" dirty="0" err="1" smtClean="0"/>
              <a:t>blockIdx.x</a:t>
            </a:r>
            <a:r>
              <a:rPr lang="en-US" sz="1600" dirty="0" smtClean="0"/>
              <a:t> * </a:t>
            </a:r>
            <a:r>
              <a:rPr lang="en-US" sz="1600" dirty="0" err="1" smtClean="0"/>
              <a:t>blockDim</a:t>
            </a:r>
            <a:r>
              <a:rPr lang="en-US" sz="1600" dirty="0" smtClean="0"/>
              <a:t> .x + </a:t>
            </a:r>
            <a:r>
              <a:rPr lang="en-US" sz="1600" dirty="0" err="1" smtClean="0"/>
              <a:t>threadIdx.x</a:t>
            </a:r>
            <a:r>
              <a:rPr lang="en-US" sz="1600" dirty="0" smtClean="0"/>
              <a:t>) *4;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  // all grid points in a slice have the same z 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dz2 =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 = (</a:t>
            </a:r>
            <a:r>
              <a:rPr lang="en-US" sz="1600" dirty="0" err="1" smtClean="0"/>
              <a:t>grid.x</a:t>
            </a:r>
            <a:r>
              <a:rPr lang="en-US" sz="1600" dirty="0" smtClean="0"/>
              <a:t>*</a:t>
            </a:r>
            <a:r>
              <a:rPr lang="en-US" sz="1600" dirty="0" err="1" smtClean="0"/>
              <a:t>grid.y</a:t>
            </a:r>
            <a:r>
              <a:rPr lang="en-US" sz="1600" dirty="0" smtClean="0"/>
              <a:t>*z) /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charge = atoms[n+3];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  // all grid points in a row have the same y value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dy2 =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=  </a:t>
            </a:r>
            <a:r>
              <a:rPr lang="en-US" sz="1600" dirty="0" err="1" smtClean="0"/>
              <a:t>grid_slice_offset</a:t>
            </a:r>
            <a:r>
              <a:rPr lang="en-US" sz="1600" dirty="0" smtClean="0"/>
              <a:t>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grid_row_offset</a:t>
            </a:r>
            <a:r>
              <a:rPr lang="en-US" sz="1600" dirty="0" smtClean="0"/>
              <a:t> + </a:t>
            </a:r>
            <a:r>
              <a:rPr lang="en-US" sz="1600" dirty="0" err="1" smtClean="0"/>
              <a:t>i</a:t>
            </a:r>
            <a:r>
              <a:rPr lang="en-US" sz="1600" dirty="0" smtClean="0"/>
              <a:t>]  += charge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dy2+ dz2));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}</a:t>
            </a:r>
          </a:p>
        </p:txBody>
      </p:sp>
      <p:sp>
        <p:nvSpPr>
          <p:cNvPr id="31749" name="Rectangular Callout 6"/>
          <p:cNvSpPr>
            <a:spLocks noChangeArrowheads="1"/>
          </p:cNvSpPr>
          <p:nvPr/>
        </p:nvSpPr>
        <p:spPr bwMode="auto">
          <a:xfrm>
            <a:off x="5638800" y="3810000"/>
            <a:ext cx="2895600" cy="990600"/>
          </a:xfrm>
          <a:prstGeom prst="wedgeRectCallout">
            <a:avLst>
              <a:gd name="adj1" fmla="val -105477"/>
              <a:gd name="adj2" fmla="val 81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Needs to be done as an atomic operation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457200" y="5257800"/>
            <a:ext cx="7620000" cy="3810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3710AA-0F3D-4ABA-8FCA-704BF386A324}" type="slidenum">
              <a:rPr lang="en-US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Parallelization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600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057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5146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9718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34290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3886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43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8006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2578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57150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6172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6629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24384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28956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33528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2672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244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1816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2286000" y="3124200"/>
            <a:ext cx="1447800" cy="14478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Thread 0</a:t>
            </a:r>
            <a:endParaRPr lang="en-US" sz="1800" dirty="0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191000" y="3124200"/>
            <a:ext cx="1447800" cy="14478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Thread </a:t>
            </a:r>
            <a:r>
              <a:rPr lang="en-US" sz="1800" dirty="0"/>
              <a:t>1</a:t>
            </a:r>
          </a:p>
        </p:txBody>
      </p:sp>
      <p:cxnSp>
        <p:nvCxnSpPr>
          <p:cNvPr id="11288" name="Straight Arrow Connector 25"/>
          <p:cNvCxnSpPr>
            <a:cxnSpLocks noChangeShapeType="1"/>
            <a:stCxn id="11268" idx="2"/>
            <a:endCxn id="11286" idx="0"/>
          </p:cNvCxnSpPr>
          <p:nvPr/>
        </p:nvCxnSpPr>
        <p:spPr bwMode="auto">
          <a:xfrm rot="16200000" flipH="1">
            <a:off x="2000250" y="2114550"/>
            <a:ext cx="838200" cy="1181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Straight Arrow Connector 27"/>
          <p:cNvCxnSpPr>
            <a:cxnSpLocks noChangeShapeType="1"/>
            <a:endCxn id="11280" idx="0"/>
          </p:cNvCxnSpPr>
          <p:nvPr/>
        </p:nvCxnSpPr>
        <p:spPr bwMode="auto">
          <a:xfrm rot="5400000">
            <a:off x="2476500" y="476250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Straight Arrow Connector 29"/>
          <p:cNvCxnSpPr>
            <a:cxnSpLocks noChangeShapeType="1"/>
            <a:endCxn id="11281" idx="0"/>
          </p:cNvCxnSpPr>
          <p:nvPr/>
        </p:nvCxnSpPr>
        <p:spPr bwMode="auto">
          <a:xfrm rot="5400000">
            <a:off x="2819401" y="4876800"/>
            <a:ext cx="609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Straight Arrow Connector 31"/>
          <p:cNvCxnSpPr>
            <a:cxnSpLocks noChangeShapeType="1"/>
            <a:endCxn id="11282" idx="0"/>
          </p:cNvCxnSpPr>
          <p:nvPr/>
        </p:nvCxnSpPr>
        <p:spPr bwMode="auto">
          <a:xfrm rot="16200000" flipH="1">
            <a:off x="3086100" y="4686300"/>
            <a:ext cx="6858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Straight Arrow Connector 35"/>
          <p:cNvCxnSpPr>
            <a:cxnSpLocks noChangeShapeType="1"/>
            <a:stCxn id="11287" idx="3"/>
            <a:endCxn id="11280" idx="0"/>
          </p:cNvCxnSpPr>
          <p:nvPr/>
        </p:nvCxnSpPr>
        <p:spPr bwMode="auto">
          <a:xfrm rot="5400000">
            <a:off x="3124200" y="3902075"/>
            <a:ext cx="822325" cy="1736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Straight Arrow Connector 37"/>
          <p:cNvCxnSpPr>
            <a:cxnSpLocks noChangeShapeType="1"/>
            <a:stCxn id="11269" idx="2"/>
          </p:cNvCxnSpPr>
          <p:nvPr/>
        </p:nvCxnSpPr>
        <p:spPr bwMode="auto">
          <a:xfrm rot="16200000" flipH="1">
            <a:off x="3086100" y="1485900"/>
            <a:ext cx="838200" cy="2438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4" name="Straight Arrow Connector 40"/>
          <p:cNvCxnSpPr>
            <a:cxnSpLocks noChangeShapeType="1"/>
            <a:endCxn id="11281" idx="0"/>
          </p:cNvCxnSpPr>
          <p:nvPr/>
        </p:nvCxnSpPr>
        <p:spPr bwMode="auto">
          <a:xfrm rot="10800000" flipV="1">
            <a:off x="3124200" y="4419600"/>
            <a:ext cx="13716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5" name="Straight Arrow Connector 42"/>
          <p:cNvCxnSpPr>
            <a:cxnSpLocks noChangeShapeType="1"/>
            <a:stCxn id="11286" idx="5"/>
          </p:cNvCxnSpPr>
          <p:nvPr/>
        </p:nvCxnSpPr>
        <p:spPr bwMode="auto">
          <a:xfrm rot="16200000" flipH="1">
            <a:off x="3635375" y="4244975"/>
            <a:ext cx="822325" cy="1050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Straight Arrow Connector 44"/>
          <p:cNvCxnSpPr>
            <a:cxnSpLocks noChangeShapeType="1"/>
            <a:endCxn id="11284" idx="0"/>
          </p:cNvCxnSpPr>
          <p:nvPr/>
        </p:nvCxnSpPr>
        <p:spPr bwMode="auto">
          <a:xfrm>
            <a:off x="3657600" y="4267200"/>
            <a:ext cx="1295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7" name="Straight Arrow Connector 58"/>
          <p:cNvCxnSpPr>
            <a:cxnSpLocks noChangeShapeType="1"/>
            <a:endCxn id="11285" idx="0"/>
          </p:cNvCxnSpPr>
          <p:nvPr/>
        </p:nvCxnSpPr>
        <p:spPr bwMode="auto">
          <a:xfrm>
            <a:off x="3733800" y="4191000"/>
            <a:ext cx="167640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8" name="Straight Arrow Connector 63"/>
          <p:cNvCxnSpPr>
            <a:cxnSpLocks noChangeShapeType="1"/>
            <a:endCxn id="11282" idx="0"/>
          </p:cNvCxnSpPr>
          <p:nvPr/>
        </p:nvCxnSpPr>
        <p:spPr bwMode="auto">
          <a:xfrm rot="10800000" flipV="1">
            <a:off x="3581400" y="4495800"/>
            <a:ext cx="990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9" name="Straight Arrow Connector 67"/>
          <p:cNvCxnSpPr>
            <a:cxnSpLocks noChangeShapeType="1"/>
            <a:stCxn id="11287" idx="4"/>
            <a:endCxn id="11283" idx="0"/>
          </p:cNvCxnSpPr>
          <p:nvPr/>
        </p:nvCxnSpPr>
        <p:spPr bwMode="auto">
          <a:xfrm rot="5400000">
            <a:off x="4400550" y="4667250"/>
            <a:ext cx="609600" cy="419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0" name="Straight Arrow Connector 69"/>
          <p:cNvCxnSpPr>
            <a:cxnSpLocks noChangeShapeType="1"/>
          </p:cNvCxnSpPr>
          <p:nvPr/>
        </p:nvCxnSpPr>
        <p:spPr bwMode="auto">
          <a:xfrm rot="5400000">
            <a:off x="4762500" y="4762500"/>
            <a:ext cx="5334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1" name="Straight Arrow Connector 71"/>
          <p:cNvCxnSpPr>
            <a:cxnSpLocks noChangeShapeType="1"/>
            <a:endCxn id="11285" idx="0"/>
          </p:cNvCxnSpPr>
          <p:nvPr/>
        </p:nvCxnSpPr>
        <p:spPr bwMode="auto">
          <a:xfrm rot="16200000" flipH="1">
            <a:off x="5029200" y="4800600"/>
            <a:ext cx="6858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2" name="TextBox 72"/>
          <p:cNvSpPr txBox="1">
            <a:spLocks noChangeArrowheads="1"/>
          </p:cNvSpPr>
          <p:nvPr/>
        </p:nvSpPr>
        <p:spPr bwMode="auto">
          <a:xfrm>
            <a:off x="6019800" y="30480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303" name="TextBox 73"/>
          <p:cNvSpPr txBox="1">
            <a:spLocks noChangeArrowheads="1"/>
          </p:cNvSpPr>
          <p:nvPr/>
        </p:nvSpPr>
        <p:spPr bwMode="auto">
          <a:xfrm>
            <a:off x="914400" y="1828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304" name="TextBox 74"/>
          <p:cNvSpPr txBox="1">
            <a:spLocks noChangeArrowheads="1"/>
          </p:cNvSpPr>
          <p:nvPr/>
        </p:nvSpPr>
        <p:spPr bwMode="auto">
          <a:xfrm>
            <a:off x="144780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11305" name="TextBox 51"/>
          <p:cNvSpPr txBox="1">
            <a:spLocks noChangeArrowheads="1"/>
          </p:cNvSpPr>
          <p:nvPr/>
        </p:nvSpPr>
        <p:spPr bwMode="auto">
          <a:xfrm>
            <a:off x="6707188" y="3124200"/>
            <a:ext cx="243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iterate over output</a:t>
            </a:r>
          </a:p>
        </p:txBody>
      </p:sp>
      <p:sp>
        <p:nvSpPr>
          <p:cNvPr id="45" name="Arc 44"/>
          <p:cNvSpPr/>
          <p:nvPr/>
        </p:nvSpPr>
        <p:spPr bwMode="auto">
          <a:xfrm>
            <a:off x="3822700" y="3505200"/>
            <a:ext cx="35052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 bwMode="auto">
          <a:xfrm flipV="1">
            <a:off x="3810000" y="3505200"/>
            <a:ext cx="35052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08" name="Slide Number Placeholder 4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2BD52E-A351-4ECD-B3E9-0D77B9BFE815}" type="slidenum">
              <a:rPr lang="en-US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learn how to apply parallel programming techniques to an application </a:t>
            </a:r>
          </a:p>
          <a:p>
            <a:pPr lvl="1" eaLnBrk="1" hangingPunct="1"/>
            <a:r>
              <a:rPr lang="en-US" sz="2400" dirty="0" smtClean="0"/>
              <a:t>Thread coarsening for more work efficiency </a:t>
            </a:r>
          </a:p>
          <a:p>
            <a:pPr lvl="1" eaLnBrk="1" hangingPunct="1"/>
            <a:r>
              <a:rPr lang="en-US" sz="2400" dirty="0" smtClean="0"/>
              <a:t>Data structure padding for reduced divergence</a:t>
            </a:r>
            <a:endParaRPr lang="en-US" sz="2400" dirty="0"/>
          </a:p>
          <a:p>
            <a:pPr lvl="1" eaLnBrk="1" hangingPunct="1"/>
            <a:r>
              <a:rPr lang="en-US" sz="2400" dirty="0" smtClean="0"/>
              <a:t>Memory access locality and pre-computation techniques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scatter parallelization often used rather than gather?</a:t>
            </a:r>
          </a:p>
        </p:txBody>
      </p:sp>
      <p:sp>
        <p:nvSpPr>
          <p:cNvPr id="15363" name="Text Placeholder 9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382000" cy="2208213"/>
          </a:xfrm>
        </p:spPr>
        <p:txBody>
          <a:bodyPr/>
          <a:lstStyle/>
          <a:p>
            <a:r>
              <a:rPr lang="en-US" dirty="0" smtClean="0"/>
              <a:t>In practice, each in element does not have significant effect on all out elements</a:t>
            </a:r>
          </a:p>
          <a:p>
            <a:r>
              <a:rPr lang="en-US" dirty="0" smtClean="0"/>
              <a:t>Output tends to be much more regular than input</a:t>
            </a:r>
          </a:p>
          <a:p>
            <a:pPr lvl="1"/>
            <a:r>
              <a:rPr lang="en-US" dirty="0" smtClean="0"/>
              <a:t>Input usually comes as sparse data structure, where coordinates are part of the data</a:t>
            </a:r>
          </a:p>
          <a:p>
            <a:pPr lvl="1"/>
            <a:r>
              <a:rPr lang="en-US" dirty="0" smtClean="0"/>
              <a:t>One needs to look at the input data to see if an input is relevant to an output value</a:t>
            </a:r>
          </a:p>
          <a:p>
            <a:pPr lvl="1"/>
            <a:r>
              <a:rPr lang="en-US" dirty="0" smtClean="0"/>
              <a:t>Output is usually a regular, grid</a:t>
            </a:r>
          </a:p>
          <a:p>
            <a:pPr lvl="1"/>
            <a:r>
              <a:rPr lang="en-US" dirty="0" smtClean="0"/>
              <a:t>Given an input value, one can easily find output via index calculation</a:t>
            </a:r>
          </a:p>
          <a:p>
            <a:endParaRPr lang="en-US" dirty="0" smtClean="0"/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A61FAE-68DC-4A50-94D0-C8CDC14A52A7}" type="slidenum">
              <a:rPr lang="en-US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Gather Parallelization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Regularize input elements so that it is easier to find all in elements that affects an out element</a:t>
            </a:r>
          </a:p>
          <a:p>
            <a:pPr lvl="1"/>
            <a:r>
              <a:rPr lang="en-US" sz="2400" dirty="0" smtClean="0"/>
              <a:t>Input Binning (ECE598HK)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Can be even more challenging if data is non-uniformly distributed</a:t>
            </a:r>
          </a:p>
          <a:p>
            <a:pPr lvl="1"/>
            <a:r>
              <a:rPr lang="en-US" sz="2400" dirty="0" smtClean="0"/>
              <a:t>Cut-off Binning for Non-Uniform Data (ECE598HK)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For this lecture, we assume that all in elements affect all out elements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72E033-B8BA-43BB-A5DE-1FE4FB4EC412}" type="slidenum">
              <a:rPr lang="en-US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 of the Scatter Kernel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0413"/>
          </a:xfrm>
        </p:spPr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Follows closely the simple CPU version</a:t>
            </a:r>
          </a:p>
          <a:p>
            <a:pPr lvl="1"/>
            <a:r>
              <a:rPr lang="en-US" dirty="0" smtClean="0"/>
              <a:t>Good for software engineering and code maintenance</a:t>
            </a:r>
          </a:p>
          <a:p>
            <a:pPr lvl="1"/>
            <a:r>
              <a:rPr lang="en-US" dirty="0" smtClean="0"/>
              <a:t>Preserves computation efficiency (coordinates, distances, offsets) of sequential code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The atomic add serializes the execution, very slow!</a:t>
            </a:r>
          </a:p>
          <a:p>
            <a:pPr lvl="1"/>
            <a:r>
              <a:rPr lang="en-US" dirty="0" smtClean="0"/>
              <a:t>Not even worth trying this.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F1FBFD-07E9-4E2E-ADDA-08A807254AC0}" type="slidenum">
              <a:rPr lang="en-US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Slower Sequential C Version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838200"/>
            <a:ext cx="8077200" cy="60198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 =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 * 4;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k = z /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energy = 0.0f;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n=0; n&lt;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energy += atoms[n+3]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 +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grid.x</a:t>
            </a:r>
            <a:r>
              <a:rPr lang="en-US" sz="1600" dirty="0" smtClean="0"/>
              <a:t>*</a:t>
            </a:r>
            <a:r>
              <a:rPr lang="en-US" sz="1600" dirty="0" err="1" smtClean="0"/>
              <a:t>grid.y</a:t>
            </a:r>
            <a:r>
              <a:rPr lang="en-US" sz="1600" dirty="0" smtClean="0"/>
              <a:t>*k 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 + </a:t>
            </a:r>
            <a:r>
              <a:rPr lang="en-US" sz="1600" dirty="0" err="1" smtClean="0"/>
              <a:t>i</a:t>
            </a:r>
            <a:r>
              <a:rPr lang="en-US" sz="1600" dirty="0" smtClean="0"/>
              <a:t>] += energy;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}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57200" y="2286000"/>
            <a:ext cx="8305800" cy="12954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724400" y="2590800"/>
            <a:ext cx="227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Output oriented.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457200" y="3962400"/>
            <a:ext cx="8305800" cy="11430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0C967C-E051-48CE-9FEA-87272F94405A}" type="slidenum">
              <a:rPr lang="en-US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Slower Sequential C Version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60198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void </a:t>
            </a:r>
            <a:r>
              <a:rPr lang="en-US" sz="1600" dirty="0" err="1" smtClean="0"/>
              <a:t>cenergy</a:t>
            </a:r>
            <a:r>
              <a:rPr lang="en-US" sz="1600" dirty="0" smtClean="0"/>
              <a:t>(float *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, dim3 grid, float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, float z, const float *atoms,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 = </a:t>
            </a:r>
            <a:r>
              <a:rPr lang="en-US" sz="1600" dirty="0" err="1" smtClean="0"/>
              <a:t>numatoms</a:t>
            </a:r>
            <a:r>
              <a:rPr lang="en-US" sz="1600" dirty="0" smtClean="0"/>
              <a:t> * 4;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</a:t>
            </a:r>
            <a:r>
              <a:rPr lang="en-US" sz="1600" dirty="0" err="1" smtClean="0"/>
              <a:t>int</a:t>
            </a:r>
            <a:r>
              <a:rPr lang="en-US" sz="1600" dirty="0" smtClean="0"/>
              <a:t> k = z /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j=0; j&lt;</a:t>
            </a:r>
            <a:r>
              <a:rPr lang="en-US" sz="1600" dirty="0" err="1" smtClean="0"/>
              <a:t>grid.y</a:t>
            </a:r>
            <a:r>
              <a:rPr lang="en-US" sz="1600" dirty="0" smtClean="0"/>
              <a:t>; j++)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float y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j;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=0; </a:t>
            </a:r>
            <a:r>
              <a:rPr lang="en-US" sz="1600" dirty="0" err="1" smtClean="0"/>
              <a:t>i</a:t>
            </a:r>
            <a:r>
              <a:rPr lang="en-US" sz="1600" dirty="0" smtClean="0"/>
              <a:t>&lt;</a:t>
            </a:r>
            <a:r>
              <a:rPr lang="en-US" sz="1600" dirty="0" err="1" smtClean="0"/>
              <a:t>grid.x</a:t>
            </a:r>
            <a:r>
              <a:rPr lang="en-US" sz="1600" dirty="0" smtClean="0"/>
              <a:t>; </a:t>
            </a:r>
            <a:r>
              <a:rPr lang="en-US" sz="1600" dirty="0" err="1" smtClean="0"/>
              <a:t>i</a:t>
            </a:r>
            <a:r>
              <a:rPr lang="en-US" sz="1600" dirty="0" smtClean="0"/>
              <a:t>++)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x = </a:t>
            </a:r>
            <a:r>
              <a:rPr lang="en-US" sz="1600" dirty="0" err="1" smtClean="0"/>
              <a:t>gridspacing</a:t>
            </a:r>
            <a:r>
              <a:rPr lang="en-US" sz="1600" dirty="0" smtClean="0"/>
              <a:t> * (float) </a:t>
            </a:r>
            <a:r>
              <a:rPr lang="en-US" sz="1600" dirty="0" err="1" smtClean="0"/>
              <a:t>i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float energy = 0.0f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for (</a:t>
            </a:r>
            <a:r>
              <a:rPr lang="en-US" sz="1600" dirty="0" err="1" smtClean="0"/>
              <a:t>int</a:t>
            </a:r>
            <a:r>
              <a:rPr lang="en-US" sz="1600" dirty="0" smtClean="0"/>
              <a:t> n=0; n&lt;</a:t>
            </a:r>
            <a:r>
              <a:rPr lang="en-US" sz="1600" dirty="0" err="1" smtClean="0"/>
              <a:t>atomarrdim</a:t>
            </a:r>
            <a:r>
              <a:rPr lang="en-US" sz="1600" dirty="0" smtClean="0"/>
              <a:t>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dx</a:t>
            </a:r>
            <a:r>
              <a:rPr lang="en-US" sz="1600" dirty="0" smtClean="0"/>
              <a:t>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dy</a:t>
            </a:r>
            <a:r>
              <a:rPr lang="en-US" sz="1600" dirty="0" smtClean="0"/>
              <a:t> = y - atoms[n+1];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float </a:t>
            </a:r>
            <a:r>
              <a:rPr lang="en-US" sz="1600" dirty="0" err="1" smtClean="0"/>
              <a:t>dz</a:t>
            </a:r>
            <a:r>
              <a:rPr lang="en-US" sz="1600" dirty="0" smtClean="0"/>
              <a:t> = z - atoms[n+2];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  energy += atoms[n+3] / </a:t>
            </a:r>
            <a:r>
              <a:rPr lang="en-US" sz="1600" dirty="0" err="1" smtClean="0"/>
              <a:t>sqrtf</a:t>
            </a:r>
            <a:r>
              <a:rPr lang="en-US" sz="1600" dirty="0" smtClean="0"/>
              <a:t>(</a:t>
            </a:r>
            <a:r>
              <a:rPr lang="en-US" sz="1600" dirty="0" err="1" smtClean="0"/>
              <a:t>dx</a:t>
            </a:r>
            <a:r>
              <a:rPr lang="en-US" sz="1600" dirty="0" smtClean="0"/>
              <a:t>*</a:t>
            </a:r>
            <a:r>
              <a:rPr lang="en-US" sz="1600" dirty="0" err="1" smtClean="0"/>
              <a:t>dx</a:t>
            </a:r>
            <a:r>
              <a:rPr lang="en-US" sz="1600" dirty="0" smtClean="0"/>
              <a:t> + </a:t>
            </a:r>
            <a:r>
              <a:rPr lang="en-US" sz="1600" dirty="0" err="1" smtClean="0"/>
              <a:t>dy</a:t>
            </a:r>
            <a:r>
              <a:rPr lang="en-US" sz="1600" dirty="0" smtClean="0"/>
              <a:t>*</a:t>
            </a:r>
            <a:r>
              <a:rPr lang="en-US" sz="1600" dirty="0" err="1" smtClean="0"/>
              <a:t>dy</a:t>
            </a:r>
            <a:r>
              <a:rPr lang="en-US" sz="1600" dirty="0" smtClean="0"/>
              <a:t> + </a:t>
            </a:r>
            <a:r>
              <a:rPr lang="en-US" sz="1600" dirty="0" err="1" smtClean="0"/>
              <a:t>dz</a:t>
            </a:r>
            <a:r>
              <a:rPr lang="en-US" sz="1600" dirty="0" smtClean="0"/>
              <a:t>*</a:t>
            </a:r>
            <a:r>
              <a:rPr lang="en-US" sz="1600" dirty="0" err="1" smtClean="0"/>
              <a:t>dz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  </a:t>
            </a:r>
            <a:r>
              <a:rPr lang="en-US" sz="1600" dirty="0" err="1" smtClean="0"/>
              <a:t>energygrid</a:t>
            </a:r>
            <a:r>
              <a:rPr lang="en-US" sz="1600" dirty="0" smtClean="0"/>
              <a:t>[</a:t>
            </a:r>
            <a:r>
              <a:rPr lang="en-US" sz="1600" dirty="0" err="1" smtClean="0"/>
              <a:t>grid.x</a:t>
            </a:r>
            <a:r>
              <a:rPr lang="en-US" sz="1600" dirty="0" smtClean="0"/>
              <a:t>*</a:t>
            </a:r>
            <a:r>
              <a:rPr lang="en-US" sz="1600" dirty="0" err="1" smtClean="0"/>
              <a:t>grid.y</a:t>
            </a:r>
            <a:r>
              <a:rPr lang="en-US" sz="1600" dirty="0" smtClean="0"/>
              <a:t>*k + </a:t>
            </a:r>
            <a:r>
              <a:rPr lang="en-US" sz="1600" dirty="0" err="1" smtClean="0"/>
              <a:t>grid.x</a:t>
            </a:r>
            <a:r>
              <a:rPr lang="en-US" sz="1600" dirty="0" smtClean="0"/>
              <a:t>*j + </a:t>
            </a:r>
            <a:r>
              <a:rPr lang="en-US" sz="1600" dirty="0" err="1" smtClean="0"/>
              <a:t>i</a:t>
            </a:r>
            <a:r>
              <a:rPr lang="en-US" sz="1600" dirty="0" smtClean="0"/>
              <a:t>] += energy;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 smtClean="0"/>
              <a:t>}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57200" y="4419600"/>
            <a:ext cx="8305800" cy="10668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191000" y="4572000"/>
            <a:ext cx="294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More redundant work.</a:t>
            </a: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D45DD8-9E0D-4547-B293-898046689DE6}" type="slidenum">
              <a:rPr lang="en-US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 of the Slower Sequential Code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Fewer access to the energygrid array</a:t>
            </a:r>
          </a:p>
          <a:p>
            <a:pPr lvl="1"/>
            <a:r>
              <a:rPr lang="en-US" smtClean="0"/>
              <a:t>Simpler code structure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Many more calculations on the coordinates </a:t>
            </a:r>
          </a:p>
          <a:p>
            <a:pPr lvl="1"/>
            <a:r>
              <a:rPr lang="en-US" smtClean="0"/>
              <a:t>More access to the atom array </a:t>
            </a:r>
          </a:p>
          <a:p>
            <a:pPr lvl="1"/>
            <a:r>
              <a:rPr lang="en-US" smtClean="0"/>
              <a:t>Overall, much slower sequential execution due to the sheer number of calculations performed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BC402A-AE09-44FD-BF7B-DB0F228E323A}" type="slidenum">
              <a:rPr lang="en-US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Simple DCS CUDA Block/Grid Decomposition </a:t>
            </a:r>
            <a:endParaRPr lang="en-US" sz="2400" dirty="0" smtClean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990600" y="5638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Padding waste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419600" y="838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Grid of thread blocks:</a:t>
            </a:r>
          </a:p>
        </p:txBody>
      </p:sp>
      <p:grpSp>
        <p:nvGrpSpPr>
          <p:cNvPr id="36870" name="Group 5"/>
          <p:cNvGrpSpPr>
            <a:grpSpLocks/>
          </p:cNvGrpSpPr>
          <p:nvPr/>
        </p:nvGrpSpPr>
        <p:grpSpPr bwMode="auto">
          <a:xfrm>
            <a:off x="2057400" y="1371600"/>
            <a:ext cx="6575425" cy="4899025"/>
            <a:chOff x="1440" y="1008"/>
            <a:chExt cx="4142" cy="3086"/>
          </a:xfrm>
        </p:grpSpPr>
        <p:sp>
          <p:nvSpPr>
            <p:cNvPr id="36895" name="Rectangle 6" descr="Large grid"/>
            <p:cNvSpPr>
              <a:spLocks noChangeArrowheads="1"/>
            </p:cNvSpPr>
            <p:nvPr/>
          </p:nvSpPr>
          <p:spPr bwMode="auto">
            <a:xfrm>
              <a:off x="2304" y="1296"/>
              <a:ext cx="3264" cy="2784"/>
            </a:xfrm>
            <a:prstGeom prst="rect">
              <a:avLst/>
            </a:prstGeom>
            <a:pattFill prst="lgGrid">
              <a:fgClr>
                <a:srgbClr val="FF0000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7"/>
            <p:cNvSpPr>
              <a:spLocks noChangeArrowheads="1"/>
            </p:cNvSpPr>
            <p:nvPr/>
          </p:nvSpPr>
          <p:spPr bwMode="auto">
            <a:xfrm>
              <a:off x="2304" y="1296"/>
              <a:ext cx="2784" cy="2352"/>
            </a:xfrm>
            <a:prstGeom prst="rect">
              <a:avLst/>
            </a:prstGeom>
            <a:solidFill>
              <a:srgbClr val="CCCCFF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897" name="AutoShape 8"/>
            <p:cNvCxnSpPr>
              <a:cxnSpLocks noChangeShapeType="1"/>
            </p:cNvCxnSpPr>
            <p:nvPr/>
          </p:nvCxnSpPr>
          <p:spPr bwMode="auto">
            <a:xfrm>
              <a:off x="2304" y="2016"/>
              <a:ext cx="3278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8" name="AutoShape 9"/>
            <p:cNvCxnSpPr>
              <a:cxnSpLocks noChangeShapeType="1"/>
              <a:endCxn id="36895" idx="3"/>
            </p:cNvCxnSpPr>
            <p:nvPr/>
          </p:nvCxnSpPr>
          <p:spPr bwMode="auto">
            <a:xfrm>
              <a:off x="2305" y="2688"/>
              <a:ext cx="3271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9" name="AutoShape 10"/>
            <p:cNvCxnSpPr>
              <a:cxnSpLocks noChangeShapeType="1"/>
            </p:cNvCxnSpPr>
            <p:nvPr/>
          </p:nvCxnSpPr>
          <p:spPr bwMode="auto">
            <a:xfrm>
              <a:off x="2304" y="3360"/>
              <a:ext cx="3278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0" name="AutoShape 11"/>
            <p:cNvCxnSpPr>
              <a:cxnSpLocks noChangeShapeType="1"/>
              <a:stCxn id="36895" idx="0"/>
              <a:endCxn id="36895" idx="2"/>
            </p:cNvCxnSpPr>
            <p:nvPr/>
          </p:nvCxnSpPr>
          <p:spPr bwMode="auto">
            <a:xfrm>
              <a:off x="3936" y="1288"/>
              <a:ext cx="0" cy="2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1" name="AutoShape 12"/>
            <p:cNvCxnSpPr>
              <a:cxnSpLocks noChangeShapeType="1"/>
            </p:cNvCxnSpPr>
            <p:nvPr/>
          </p:nvCxnSpPr>
          <p:spPr bwMode="auto">
            <a:xfrm>
              <a:off x="3168" y="1296"/>
              <a:ext cx="0" cy="2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2" name="AutoShape 13"/>
            <p:cNvCxnSpPr>
              <a:cxnSpLocks noChangeShapeType="1"/>
            </p:cNvCxnSpPr>
            <p:nvPr/>
          </p:nvCxnSpPr>
          <p:spPr bwMode="auto">
            <a:xfrm>
              <a:off x="4704" y="1296"/>
              <a:ext cx="0" cy="2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3" name="AutoShape 14"/>
            <p:cNvCxnSpPr>
              <a:cxnSpLocks noChangeShapeType="1"/>
            </p:cNvCxnSpPr>
            <p:nvPr/>
          </p:nvCxnSpPr>
          <p:spPr bwMode="auto">
            <a:xfrm flipH="1">
              <a:off x="1440" y="3648"/>
              <a:ext cx="8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4" name="AutoShape 15"/>
            <p:cNvCxnSpPr>
              <a:cxnSpLocks noChangeShapeType="1"/>
            </p:cNvCxnSpPr>
            <p:nvPr/>
          </p:nvCxnSpPr>
          <p:spPr bwMode="auto">
            <a:xfrm flipH="1">
              <a:off x="1440" y="4080"/>
              <a:ext cx="8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5" name="AutoShape 16"/>
            <p:cNvCxnSpPr>
              <a:cxnSpLocks noChangeShapeType="1"/>
            </p:cNvCxnSpPr>
            <p:nvPr/>
          </p:nvCxnSpPr>
          <p:spPr bwMode="auto">
            <a:xfrm>
              <a:off x="2304" y="1296"/>
              <a:ext cx="3278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6" name="AutoShape 17"/>
            <p:cNvCxnSpPr>
              <a:cxnSpLocks noChangeShapeType="1"/>
            </p:cNvCxnSpPr>
            <p:nvPr/>
          </p:nvCxnSpPr>
          <p:spPr bwMode="auto">
            <a:xfrm>
              <a:off x="2304" y="1296"/>
              <a:ext cx="0" cy="2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7" name="AutoShape 18"/>
            <p:cNvCxnSpPr>
              <a:cxnSpLocks noChangeShapeType="1"/>
            </p:cNvCxnSpPr>
            <p:nvPr/>
          </p:nvCxnSpPr>
          <p:spPr bwMode="auto">
            <a:xfrm>
              <a:off x="5088" y="1152"/>
              <a:ext cx="1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8" name="AutoShape 19"/>
            <p:cNvCxnSpPr>
              <a:cxnSpLocks noChangeShapeType="1"/>
              <a:stCxn id="36913" idx="1"/>
            </p:cNvCxnSpPr>
            <p:nvPr/>
          </p:nvCxnSpPr>
          <p:spPr bwMode="auto">
            <a:xfrm>
              <a:off x="5568" y="1008"/>
              <a:ext cx="1" cy="4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9" name="AutoShape 20"/>
            <p:cNvCxnSpPr>
              <a:cxnSpLocks noChangeShapeType="1"/>
            </p:cNvCxnSpPr>
            <p:nvPr/>
          </p:nvCxnSpPr>
          <p:spPr bwMode="auto">
            <a:xfrm flipV="1">
              <a:off x="2160" y="3696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0" name="AutoShape 21"/>
            <p:cNvCxnSpPr>
              <a:cxnSpLocks noChangeShapeType="1"/>
            </p:cNvCxnSpPr>
            <p:nvPr/>
          </p:nvCxnSpPr>
          <p:spPr bwMode="auto">
            <a:xfrm flipH="1">
              <a:off x="1440" y="1296"/>
              <a:ext cx="85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1" name="AutoShape 22"/>
            <p:cNvCxnSpPr>
              <a:cxnSpLocks noChangeShapeType="1"/>
            </p:cNvCxnSpPr>
            <p:nvPr/>
          </p:nvCxnSpPr>
          <p:spPr bwMode="auto">
            <a:xfrm flipV="1">
              <a:off x="2160" y="1344"/>
              <a:ext cx="0" cy="22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12" name="AutoShape 23"/>
            <p:cNvCxnSpPr>
              <a:cxnSpLocks noChangeShapeType="1"/>
              <a:stCxn id="36913" idx="0"/>
            </p:cNvCxnSpPr>
            <p:nvPr/>
          </p:nvCxnSpPr>
          <p:spPr bwMode="auto">
            <a:xfrm>
              <a:off x="2304" y="1008"/>
              <a:ext cx="1" cy="4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913" name="Line 24"/>
            <p:cNvSpPr>
              <a:spLocks noChangeShapeType="1"/>
            </p:cNvSpPr>
            <p:nvPr/>
          </p:nvSpPr>
          <p:spPr bwMode="auto">
            <a:xfrm>
              <a:off x="2304" y="1008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Text Box 25"/>
            <p:cNvSpPr txBox="1">
              <a:spLocks noChangeArrowheads="1"/>
            </p:cNvSpPr>
            <p:nvPr/>
          </p:nvSpPr>
          <p:spPr bwMode="auto">
            <a:xfrm>
              <a:off x="2544" y="148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0,0</a:t>
              </a:r>
            </a:p>
          </p:txBody>
        </p:sp>
        <p:sp>
          <p:nvSpPr>
            <p:cNvPr id="36915" name="Text Box 26"/>
            <p:cNvSpPr txBox="1">
              <a:spLocks noChangeArrowheads="1"/>
            </p:cNvSpPr>
            <p:nvPr/>
          </p:nvSpPr>
          <p:spPr bwMode="auto">
            <a:xfrm>
              <a:off x="3312" y="148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0,1</a:t>
              </a:r>
            </a:p>
          </p:txBody>
        </p:sp>
        <p:sp>
          <p:nvSpPr>
            <p:cNvPr id="36916" name="Text Box 27"/>
            <p:cNvSpPr txBox="1">
              <a:spLocks noChangeArrowheads="1"/>
            </p:cNvSpPr>
            <p:nvPr/>
          </p:nvSpPr>
          <p:spPr bwMode="auto">
            <a:xfrm>
              <a:off x="2544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1,0</a:t>
              </a:r>
            </a:p>
          </p:txBody>
        </p:sp>
        <p:sp>
          <p:nvSpPr>
            <p:cNvPr id="36917" name="Text Box 28"/>
            <p:cNvSpPr txBox="1">
              <a:spLocks noChangeArrowheads="1"/>
            </p:cNvSpPr>
            <p:nvPr/>
          </p:nvSpPr>
          <p:spPr bwMode="auto">
            <a:xfrm>
              <a:off x="3312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1,1</a:t>
              </a:r>
            </a:p>
          </p:txBody>
        </p:sp>
        <p:sp>
          <p:nvSpPr>
            <p:cNvPr id="36918" name="Text Box 29"/>
            <p:cNvSpPr txBox="1">
              <a:spLocks noChangeArrowheads="1"/>
            </p:cNvSpPr>
            <p:nvPr/>
          </p:nvSpPr>
          <p:spPr bwMode="auto">
            <a:xfrm>
              <a:off x="4128" y="148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6919" name="Text Box 30"/>
            <p:cNvSpPr txBox="1">
              <a:spLocks noChangeArrowheads="1"/>
            </p:cNvSpPr>
            <p:nvPr/>
          </p:nvSpPr>
          <p:spPr bwMode="auto">
            <a:xfrm>
              <a:off x="4128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6920" name="Text Box 31"/>
            <p:cNvSpPr txBox="1">
              <a:spLocks noChangeArrowheads="1"/>
            </p:cNvSpPr>
            <p:nvPr/>
          </p:nvSpPr>
          <p:spPr bwMode="auto">
            <a:xfrm>
              <a:off x="2544" y="28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6921" name="Text Box 32"/>
            <p:cNvSpPr txBox="1">
              <a:spLocks noChangeArrowheads="1"/>
            </p:cNvSpPr>
            <p:nvPr/>
          </p:nvSpPr>
          <p:spPr bwMode="auto">
            <a:xfrm>
              <a:off x="3312" y="28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6922" name="Text Box 33"/>
            <p:cNvSpPr txBox="1">
              <a:spLocks noChangeArrowheads="1"/>
            </p:cNvSpPr>
            <p:nvPr/>
          </p:nvSpPr>
          <p:spPr bwMode="auto">
            <a:xfrm>
              <a:off x="4128" y="28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</p:grpSp>
      <p:sp>
        <p:nvSpPr>
          <p:cNvPr id="36871" name="Text Box 34"/>
          <p:cNvSpPr txBox="1">
            <a:spLocks noChangeArrowheads="1"/>
          </p:cNvSpPr>
          <p:nvPr/>
        </p:nvSpPr>
        <p:spPr bwMode="auto">
          <a:xfrm>
            <a:off x="609600" y="1828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Thread blocks: 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64-256 threads</a:t>
            </a:r>
          </a:p>
        </p:txBody>
      </p:sp>
      <p:sp>
        <p:nvSpPr>
          <p:cNvPr id="36872" name="AutoShape 35"/>
          <p:cNvSpPr>
            <a:spLocks noChangeArrowheads="1"/>
          </p:cNvSpPr>
          <p:nvPr/>
        </p:nvSpPr>
        <p:spPr bwMode="auto">
          <a:xfrm>
            <a:off x="762000" y="2819400"/>
            <a:ext cx="1752600" cy="1219200"/>
          </a:xfrm>
          <a:prstGeom prst="wedgeRectCallout">
            <a:avLst>
              <a:gd name="adj1" fmla="val 146829"/>
              <a:gd name="adj2" fmla="val 84634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36873" name="AutoShape 36"/>
          <p:cNvCxnSpPr>
            <a:cxnSpLocks noChangeShapeType="1"/>
            <a:stCxn id="36872" idx="1"/>
            <a:endCxn id="36872" idx="3"/>
          </p:cNvCxnSpPr>
          <p:nvPr/>
        </p:nvCxnSpPr>
        <p:spPr bwMode="auto">
          <a:xfrm>
            <a:off x="762000" y="34290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37"/>
          <p:cNvCxnSpPr>
            <a:cxnSpLocks noChangeShapeType="1"/>
          </p:cNvCxnSpPr>
          <p:nvPr/>
        </p:nvCxnSpPr>
        <p:spPr bwMode="auto">
          <a:xfrm>
            <a:off x="762000" y="35814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AutoShape 38"/>
          <p:cNvCxnSpPr>
            <a:cxnSpLocks noChangeShapeType="1"/>
          </p:cNvCxnSpPr>
          <p:nvPr/>
        </p:nvCxnSpPr>
        <p:spPr bwMode="auto">
          <a:xfrm>
            <a:off x="762000" y="37338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39"/>
          <p:cNvCxnSpPr>
            <a:cxnSpLocks noChangeShapeType="1"/>
          </p:cNvCxnSpPr>
          <p:nvPr/>
        </p:nvCxnSpPr>
        <p:spPr bwMode="auto">
          <a:xfrm>
            <a:off x="762000" y="38862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40"/>
          <p:cNvCxnSpPr>
            <a:cxnSpLocks noChangeShapeType="1"/>
          </p:cNvCxnSpPr>
          <p:nvPr/>
        </p:nvCxnSpPr>
        <p:spPr bwMode="auto">
          <a:xfrm>
            <a:off x="762000" y="32766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41"/>
          <p:cNvCxnSpPr>
            <a:cxnSpLocks noChangeShapeType="1"/>
          </p:cNvCxnSpPr>
          <p:nvPr/>
        </p:nvCxnSpPr>
        <p:spPr bwMode="auto">
          <a:xfrm>
            <a:off x="762000" y="31242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AutoShape 42"/>
          <p:cNvCxnSpPr>
            <a:cxnSpLocks noChangeShapeType="1"/>
          </p:cNvCxnSpPr>
          <p:nvPr/>
        </p:nvCxnSpPr>
        <p:spPr bwMode="auto">
          <a:xfrm>
            <a:off x="762000" y="29718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AutoShape 43"/>
          <p:cNvCxnSpPr>
            <a:cxnSpLocks noChangeShapeType="1"/>
          </p:cNvCxnSpPr>
          <p:nvPr/>
        </p:nvCxnSpPr>
        <p:spPr bwMode="auto">
          <a:xfrm>
            <a:off x="13716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AutoShape 44"/>
          <p:cNvCxnSpPr>
            <a:cxnSpLocks noChangeShapeType="1"/>
          </p:cNvCxnSpPr>
          <p:nvPr/>
        </p:nvCxnSpPr>
        <p:spPr bwMode="auto">
          <a:xfrm>
            <a:off x="15240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45"/>
          <p:cNvCxnSpPr>
            <a:cxnSpLocks noChangeShapeType="1"/>
          </p:cNvCxnSpPr>
          <p:nvPr/>
        </p:nvCxnSpPr>
        <p:spPr bwMode="auto">
          <a:xfrm>
            <a:off x="19812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46"/>
          <p:cNvCxnSpPr>
            <a:cxnSpLocks noChangeShapeType="1"/>
          </p:cNvCxnSpPr>
          <p:nvPr/>
        </p:nvCxnSpPr>
        <p:spPr bwMode="auto">
          <a:xfrm>
            <a:off x="21336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47"/>
          <p:cNvCxnSpPr>
            <a:cxnSpLocks noChangeShapeType="1"/>
          </p:cNvCxnSpPr>
          <p:nvPr/>
        </p:nvCxnSpPr>
        <p:spPr bwMode="auto">
          <a:xfrm>
            <a:off x="10668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48"/>
          <p:cNvCxnSpPr>
            <a:cxnSpLocks noChangeShapeType="1"/>
          </p:cNvCxnSpPr>
          <p:nvPr/>
        </p:nvCxnSpPr>
        <p:spPr bwMode="auto">
          <a:xfrm>
            <a:off x="9144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AutoShape 49"/>
          <p:cNvCxnSpPr>
            <a:cxnSpLocks noChangeShapeType="1"/>
          </p:cNvCxnSpPr>
          <p:nvPr/>
        </p:nvCxnSpPr>
        <p:spPr bwMode="auto">
          <a:xfrm>
            <a:off x="12192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AutoShape 50"/>
          <p:cNvCxnSpPr>
            <a:cxnSpLocks noChangeShapeType="1"/>
          </p:cNvCxnSpPr>
          <p:nvPr/>
        </p:nvCxnSpPr>
        <p:spPr bwMode="auto">
          <a:xfrm>
            <a:off x="25146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8" name="AutoShape 51"/>
          <p:cNvCxnSpPr>
            <a:cxnSpLocks noChangeShapeType="1"/>
          </p:cNvCxnSpPr>
          <p:nvPr/>
        </p:nvCxnSpPr>
        <p:spPr bwMode="auto">
          <a:xfrm>
            <a:off x="23622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AutoShape 52"/>
          <p:cNvCxnSpPr>
            <a:cxnSpLocks noChangeShapeType="1"/>
          </p:cNvCxnSpPr>
          <p:nvPr/>
        </p:nvCxnSpPr>
        <p:spPr bwMode="auto">
          <a:xfrm>
            <a:off x="16764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AutoShape 53"/>
          <p:cNvCxnSpPr>
            <a:cxnSpLocks noChangeShapeType="1"/>
          </p:cNvCxnSpPr>
          <p:nvPr/>
        </p:nvCxnSpPr>
        <p:spPr bwMode="auto">
          <a:xfrm>
            <a:off x="1828800" y="2819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1" name="Rectangle 54"/>
          <p:cNvSpPr>
            <a:spLocks noChangeArrowheads="1"/>
          </p:cNvSpPr>
          <p:nvPr/>
        </p:nvSpPr>
        <p:spPr bwMode="auto">
          <a:xfrm>
            <a:off x="1524000" y="3733800"/>
            <a:ext cx="152400" cy="152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AutoShape 55"/>
          <p:cNvSpPr>
            <a:spLocks noChangeArrowheads="1"/>
          </p:cNvSpPr>
          <p:nvPr/>
        </p:nvSpPr>
        <p:spPr bwMode="auto">
          <a:xfrm>
            <a:off x="304800" y="4191000"/>
            <a:ext cx="2590800" cy="1219200"/>
          </a:xfrm>
          <a:prstGeom prst="wedgeRectCallout">
            <a:avLst>
              <a:gd name="adj1" fmla="val -551"/>
              <a:gd name="adj2" fmla="val -80468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6893" name="Text Box 56"/>
          <p:cNvSpPr txBox="1">
            <a:spLocks noChangeArrowheads="1"/>
          </p:cNvSpPr>
          <p:nvPr/>
        </p:nvSpPr>
        <p:spPr bwMode="auto">
          <a:xfrm>
            <a:off x="381000" y="44196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Threads compute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1 potential each</a:t>
            </a:r>
          </a:p>
        </p:txBody>
      </p:sp>
      <p:sp>
        <p:nvSpPr>
          <p:cNvPr id="36894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AAF29C-B5AA-431A-ABD4-D158E0E868F7}" type="slidenum">
              <a:rPr lang="en-US" sz="14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Gather Parallelization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600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057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5146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9718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4290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3886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4343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48006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52578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57150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61722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6629400" y="1828800"/>
            <a:ext cx="457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24384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28956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3528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Rectangle 18"/>
          <p:cNvSpPr>
            <a:spLocks noChangeArrowheads="1"/>
          </p:cNvSpPr>
          <p:nvPr/>
        </p:nvSpPr>
        <p:spPr bwMode="auto">
          <a:xfrm>
            <a:off x="38100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42672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47244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5181600" y="5181600"/>
            <a:ext cx="457200" cy="4572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Oval 22"/>
          <p:cNvSpPr>
            <a:spLocks noChangeArrowheads="1"/>
          </p:cNvSpPr>
          <p:nvPr/>
        </p:nvSpPr>
        <p:spPr bwMode="auto">
          <a:xfrm>
            <a:off x="2286000" y="3124200"/>
            <a:ext cx="1447800" cy="14478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  <a:p>
            <a:r>
              <a:rPr lang="en-US" sz="1800"/>
              <a:t>Thread 1</a:t>
            </a:r>
          </a:p>
        </p:txBody>
      </p:sp>
      <p:sp>
        <p:nvSpPr>
          <p:cNvPr id="12312" name="Oval 23"/>
          <p:cNvSpPr>
            <a:spLocks noChangeArrowheads="1"/>
          </p:cNvSpPr>
          <p:nvPr/>
        </p:nvSpPr>
        <p:spPr bwMode="auto">
          <a:xfrm>
            <a:off x="4191000" y="3124200"/>
            <a:ext cx="1447800" cy="14478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  <a:p>
            <a:r>
              <a:rPr lang="en-US" sz="1800"/>
              <a:t>Thread 2</a:t>
            </a:r>
          </a:p>
        </p:txBody>
      </p:sp>
      <p:cxnSp>
        <p:nvCxnSpPr>
          <p:cNvPr id="12313" name="Straight Arrow Connector 25"/>
          <p:cNvCxnSpPr>
            <a:cxnSpLocks noChangeShapeType="1"/>
            <a:stCxn id="12292" idx="2"/>
            <a:endCxn id="12311" idx="1"/>
          </p:cNvCxnSpPr>
          <p:nvPr/>
        </p:nvCxnSpPr>
        <p:spPr bwMode="auto">
          <a:xfrm rot="16200000" flipH="1">
            <a:off x="1638300" y="2476500"/>
            <a:ext cx="1050925" cy="669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27"/>
          <p:cNvCxnSpPr>
            <a:cxnSpLocks noChangeShapeType="1"/>
            <a:endCxn id="12304" idx="0"/>
          </p:cNvCxnSpPr>
          <p:nvPr/>
        </p:nvCxnSpPr>
        <p:spPr bwMode="auto">
          <a:xfrm rot="5400000">
            <a:off x="2476500" y="476250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2019300" y="2628900"/>
            <a:ext cx="9906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Straight Arrow Connector 40"/>
          <p:cNvCxnSpPr>
            <a:cxnSpLocks noChangeShapeType="1"/>
            <a:endCxn id="12305" idx="0"/>
          </p:cNvCxnSpPr>
          <p:nvPr/>
        </p:nvCxnSpPr>
        <p:spPr bwMode="auto">
          <a:xfrm rot="10800000" flipV="1">
            <a:off x="3124200" y="4419600"/>
            <a:ext cx="13716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7" name="TextBox 72"/>
          <p:cNvSpPr txBox="1">
            <a:spLocks noChangeArrowheads="1"/>
          </p:cNvSpPr>
          <p:nvPr/>
        </p:nvSpPr>
        <p:spPr bwMode="auto">
          <a:xfrm>
            <a:off x="6019800" y="30480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318" name="TextBox 73"/>
          <p:cNvSpPr txBox="1">
            <a:spLocks noChangeArrowheads="1"/>
          </p:cNvSpPr>
          <p:nvPr/>
        </p:nvSpPr>
        <p:spPr bwMode="auto">
          <a:xfrm>
            <a:off x="914400" y="1828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2319" name="TextBox 74"/>
          <p:cNvSpPr txBox="1">
            <a:spLocks noChangeArrowheads="1"/>
          </p:cNvSpPr>
          <p:nvPr/>
        </p:nvSpPr>
        <p:spPr bwMode="auto">
          <a:xfrm>
            <a:off x="144780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12320" name="Straight Arrow Connector 48"/>
          <p:cNvCxnSpPr>
            <a:cxnSpLocks noChangeShapeType="1"/>
            <a:stCxn id="12294" idx="2"/>
          </p:cNvCxnSpPr>
          <p:nvPr/>
        </p:nvCxnSpPr>
        <p:spPr bwMode="auto">
          <a:xfrm rot="16200000" flipH="1">
            <a:off x="2362200" y="2667000"/>
            <a:ext cx="8382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Arrow Connector 50"/>
          <p:cNvCxnSpPr>
            <a:cxnSpLocks noChangeShapeType="1"/>
            <a:stCxn id="12295" idx="2"/>
            <a:endCxn id="12311" idx="0"/>
          </p:cNvCxnSpPr>
          <p:nvPr/>
        </p:nvCxnSpPr>
        <p:spPr bwMode="auto">
          <a:xfrm rot="5400000">
            <a:off x="2686050" y="2609850"/>
            <a:ext cx="8382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Arrow Connector 52"/>
          <p:cNvCxnSpPr>
            <a:cxnSpLocks noChangeShapeType="1"/>
            <a:stCxn id="12296" idx="2"/>
          </p:cNvCxnSpPr>
          <p:nvPr/>
        </p:nvCxnSpPr>
        <p:spPr bwMode="auto">
          <a:xfrm rot="5400000">
            <a:off x="2971800" y="2438400"/>
            <a:ext cx="838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3" name="Straight Arrow Connector 54"/>
          <p:cNvCxnSpPr>
            <a:cxnSpLocks noChangeShapeType="1"/>
            <a:stCxn id="12297" idx="2"/>
          </p:cNvCxnSpPr>
          <p:nvPr/>
        </p:nvCxnSpPr>
        <p:spPr bwMode="auto">
          <a:xfrm rot="5400000">
            <a:off x="3276600" y="2286000"/>
            <a:ext cx="8382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4" name="Straight Arrow Connector 56"/>
          <p:cNvCxnSpPr>
            <a:cxnSpLocks noChangeShapeType="1"/>
            <a:stCxn id="12298" idx="2"/>
          </p:cNvCxnSpPr>
          <p:nvPr/>
        </p:nvCxnSpPr>
        <p:spPr bwMode="auto">
          <a:xfrm rot="5400000">
            <a:off x="3543300" y="2171700"/>
            <a:ext cx="9144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5" name="Straight Arrow Connector 59"/>
          <p:cNvCxnSpPr>
            <a:cxnSpLocks noChangeShapeType="1"/>
            <a:stCxn id="12299" idx="2"/>
            <a:endCxn id="12311" idx="7"/>
          </p:cNvCxnSpPr>
          <p:nvPr/>
        </p:nvCxnSpPr>
        <p:spPr bwMode="auto">
          <a:xfrm rot="5400000">
            <a:off x="3749675" y="2057400"/>
            <a:ext cx="1050925" cy="1508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6" name="Straight Arrow Connector 61"/>
          <p:cNvCxnSpPr>
            <a:cxnSpLocks noChangeShapeType="1"/>
            <a:stCxn id="12300" idx="2"/>
          </p:cNvCxnSpPr>
          <p:nvPr/>
        </p:nvCxnSpPr>
        <p:spPr bwMode="auto">
          <a:xfrm rot="5400000">
            <a:off x="4000500" y="1943100"/>
            <a:ext cx="1143000" cy="1828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7" name="Straight Arrow Connector 64"/>
          <p:cNvCxnSpPr>
            <a:cxnSpLocks noChangeShapeType="1"/>
            <a:stCxn id="12301" idx="2"/>
          </p:cNvCxnSpPr>
          <p:nvPr/>
        </p:nvCxnSpPr>
        <p:spPr bwMode="auto">
          <a:xfrm rot="5400000">
            <a:off x="4191000" y="1752600"/>
            <a:ext cx="1219200" cy="2286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8" name="Straight Arrow Connector 68"/>
          <p:cNvCxnSpPr>
            <a:cxnSpLocks noChangeShapeType="1"/>
            <a:stCxn id="12292" idx="2"/>
          </p:cNvCxnSpPr>
          <p:nvPr/>
        </p:nvCxnSpPr>
        <p:spPr bwMode="auto">
          <a:xfrm rot="16200000" flipH="1">
            <a:off x="2743200" y="1371600"/>
            <a:ext cx="914400" cy="2743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9" name="Straight Arrow Connector 75"/>
          <p:cNvCxnSpPr>
            <a:cxnSpLocks noChangeShapeType="1"/>
            <a:stCxn id="12293" idx="2"/>
          </p:cNvCxnSpPr>
          <p:nvPr/>
        </p:nvCxnSpPr>
        <p:spPr bwMode="auto">
          <a:xfrm rot="16200000" flipH="1">
            <a:off x="3086100" y="1485900"/>
            <a:ext cx="838200" cy="2438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0" name="Straight Arrow Connector 78"/>
          <p:cNvCxnSpPr>
            <a:cxnSpLocks noChangeShapeType="1"/>
            <a:stCxn id="12294" idx="2"/>
            <a:endCxn id="12312" idx="0"/>
          </p:cNvCxnSpPr>
          <p:nvPr/>
        </p:nvCxnSpPr>
        <p:spPr bwMode="auto">
          <a:xfrm rot="16200000" flipH="1">
            <a:off x="3409950" y="1619250"/>
            <a:ext cx="838200" cy="2171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1" name="Straight Arrow Connector 81"/>
          <p:cNvCxnSpPr>
            <a:cxnSpLocks noChangeShapeType="1"/>
            <a:stCxn id="12295" idx="2"/>
            <a:endCxn id="12312" idx="0"/>
          </p:cNvCxnSpPr>
          <p:nvPr/>
        </p:nvCxnSpPr>
        <p:spPr bwMode="auto">
          <a:xfrm rot="16200000" flipH="1">
            <a:off x="3638550" y="1847850"/>
            <a:ext cx="838200" cy="171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2" name="Straight Arrow Connector 83"/>
          <p:cNvCxnSpPr>
            <a:cxnSpLocks noChangeShapeType="1"/>
            <a:stCxn id="12296" idx="2"/>
            <a:endCxn id="12312" idx="0"/>
          </p:cNvCxnSpPr>
          <p:nvPr/>
        </p:nvCxnSpPr>
        <p:spPr bwMode="auto">
          <a:xfrm rot="16200000" flipH="1">
            <a:off x="3867150" y="2076450"/>
            <a:ext cx="838200" cy="1257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3" name="Straight Arrow Connector 85"/>
          <p:cNvCxnSpPr>
            <a:cxnSpLocks noChangeShapeType="1"/>
            <a:stCxn id="12297" idx="2"/>
          </p:cNvCxnSpPr>
          <p:nvPr/>
        </p:nvCxnSpPr>
        <p:spPr bwMode="auto">
          <a:xfrm rot="16200000" flipH="1">
            <a:off x="4152900" y="2247900"/>
            <a:ext cx="7620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4" name="Straight Arrow Connector 87"/>
          <p:cNvCxnSpPr>
            <a:cxnSpLocks noChangeShapeType="1"/>
            <a:stCxn id="12298" idx="2"/>
          </p:cNvCxnSpPr>
          <p:nvPr/>
        </p:nvCxnSpPr>
        <p:spPr bwMode="auto">
          <a:xfrm rot="16200000" flipH="1">
            <a:off x="4381500" y="2476500"/>
            <a:ext cx="762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5" name="Straight Arrow Connector 89"/>
          <p:cNvCxnSpPr>
            <a:cxnSpLocks noChangeShapeType="1"/>
            <a:stCxn id="12299" idx="2"/>
            <a:endCxn id="12312" idx="0"/>
          </p:cNvCxnSpPr>
          <p:nvPr/>
        </p:nvCxnSpPr>
        <p:spPr bwMode="auto">
          <a:xfrm rot="5400000">
            <a:off x="4552950" y="2647950"/>
            <a:ext cx="8382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6" name="Straight Arrow Connector 91"/>
          <p:cNvCxnSpPr>
            <a:cxnSpLocks noChangeShapeType="1"/>
            <a:stCxn id="12300" idx="2"/>
          </p:cNvCxnSpPr>
          <p:nvPr/>
        </p:nvCxnSpPr>
        <p:spPr bwMode="auto">
          <a:xfrm rot="5400000">
            <a:off x="4838700" y="2400300"/>
            <a:ext cx="7620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7" name="Straight Arrow Connector 93"/>
          <p:cNvCxnSpPr>
            <a:cxnSpLocks noChangeShapeType="1"/>
            <a:stCxn id="12302" idx="2"/>
          </p:cNvCxnSpPr>
          <p:nvPr/>
        </p:nvCxnSpPr>
        <p:spPr bwMode="auto">
          <a:xfrm rot="5400000">
            <a:off x="4495800" y="1524000"/>
            <a:ext cx="1143000" cy="2667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8" name="Straight Arrow Connector 95"/>
          <p:cNvCxnSpPr>
            <a:cxnSpLocks noChangeShapeType="1"/>
            <a:stCxn id="12303" idx="2"/>
          </p:cNvCxnSpPr>
          <p:nvPr/>
        </p:nvCxnSpPr>
        <p:spPr bwMode="auto">
          <a:xfrm rot="5400000">
            <a:off x="4686300" y="1333500"/>
            <a:ext cx="1219200" cy="312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9" name="Straight Arrow Connector 97"/>
          <p:cNvCxnSpPr>
            <a:cxnSpLocks noChangeShapeType="1"/>
            <a:stCxn id="12301" idx="2"/>
            <a:endCxn id="12312" idx="0"/>
          </p:cNvCxnSpPr>
          <p:nvPr/>
        </p:nvCxnSpPr>
        <p:spPr bwMode="auto">
          <a:xfrm rot="5400000">
            <a:off x="5010150" y="2190750"/>
            <a:ext cx="838200" cy="102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0" name="Straight Arrow Connector 99"/>
          <p:cNvCxnSpPr>
            <a:cxnSpLocks noChangeShapeType="1"/>
            <a:stCxn id="12302" idx="2"/>
          </p:cNvCxnSpPr>
          <p:nvPr/>
        </p:nvCxnSpPr>
        <p:spPr bwMode="auto">
          <a:xfrm rot="5400000">
            <a:off x="5334000" y="2057400"/>
            <a:ext cx="8382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1" name="Straight Arrow Connector 101"/>
          <p:cNvCxnSpPr>
            <a:cxnSpLocks noChangeShapeType="1"/>
            <a:stCxn id="12303" idx="2"/>
          </p:cNvCxnSpPr>
          <p:nvPr/>
        </p:nvCxnSpPr>
        <p:spPr bwMode="auto">
          <a:xfrm rot="5400000">
            <a:off x="5600700" y="1943100"/>
            <a:ext cx="91440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42" name="Slide Number Placeholder 5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68927B-5FD5-4706-A2A3-E7E76E21AC99}" type="slidenum">
              <a:rPr lang="en-US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Fast DCS CUDA Gather Kernel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void __global__ cenergy(float *energygrid, dim3 grid, float gridspacing, float z, float *atoms, int numatoms)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i = blockIdx.x * blockDim.x + threadIdx.x;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j = blockIdx.y * blockDim.y + threadIdx.y;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atomarrdim = numatoms * 4;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k = z / gridspacing;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y = gridspacing * (float) j;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x = gridspacing * (float) i;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energy = 0.0f;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for (int n=0; n&lt;atomarrdim;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dx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dy = y - atoms[n+1];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dz = z - atoms[n+2];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energy += atoms[n+3] / sqrtf(dx*dx + dy*dy + dz*dz);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energygrid[grid.x*grid.y*k + grid.x*j + i] += energy;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}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09600" y="1600200"/>
            <a:ext cx="8077200" cy="19812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4953000" y="2286000"/>
            <a:ext cx="329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One thread per grid point</a:t>
            </a:r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282DE-93DB-40D8-BFAA-D9413EE1D35B}" type="slidenum">
              <a:rPr lang="en-US" sz="140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A Fast DCS CUDA Gather Kernel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void __global__ cenergy(float *energygrid, dim3 grid, float gridspacing, float z, float *atoms, int numatoms)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i = blockIdx.x * blockDim.x + threadIdx.x;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j = blockIdx.y * blockDim.y + threadIdx.y;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atomarrdim = numatoms * 4;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int k = z / gridspacing;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y = gridspacing * (float) j;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x = gridspacing * (float) i;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float energy = 0.0f;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for (int n=0; n&lt;atomarrdim; n+=4) {     // calculate potential contribution of each atom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dx = x - atoms[n    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dy = y - atoms[n+1];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float dz = z - atoms[n+2];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energy += atoms[n+3] / sqrtf(dx*dx + dy*dy + dz*dz);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energygrid[grid.x*grid.y*k + grid.x*j + i] += energy;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}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685800" y="3581400"/>
            <a:ext cx="8077200" cy="1981200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4352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All threads access all atoms.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</a:rPr>
              <a:t>Consolidated writes to grid points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AFFEB5-BC95-4261-B747-8D820ED1CDBD}" type="slidenum">
              <a:rPr lang="en-US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87" y="2057400"/>
            <a:ext cx="370363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648200" cy="4570413"/>
          </a:xfrm>
        </p:spPr>
        <p:txBody>
          <a:bodyPr/>
          <a:lstStyle/>
          <a:p>
            <a:r>
              <a:rPr lang="en-US" dirty="0" smtClean="0"/>
              <a:t>Visual Molecular Dynamics</a:t>
            </a:r>
          </a:p>
          <a:p>
            <a:pPr lvl="1"/>
            <a:r>
              <a:rPr lang="en-US" dirty="0" smtClean="0"/>
              <a:t>Visualizing, animating, and analyzing bio-molecular systems</a:t>
            </a:r>
          </a:p>
          <a:p>
            <a:pPr lvl="1"/>
            <a:r>
              <a:rPr lang="en-US" dirty="0" smtClean="0"/>
              <a:t>More than 200,000 users as of 2012</a:t>
            </a:r>
          </a:p>
          <a:p>
            <a:pPr lvl="1"/>
            <a:r>
              <a:rPr lang="en-US" dirty="0" smtClean="0"/>
              <a:t>Batch (movie making) vs. interactive mode</a:t>
            </a:r>
          </a:p>
          <a:p>
            <a:pPr lvl="1"/>
            <a:r>
              <a:rPr lang="en-US" dirty="0" smtClean="0"/>
              <a:t>Run on laptops, desktops, clusters, supercomputers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04213" cy="1141413"/>
          </a:xfrm>
        </p:spPr>
        <p:txBody>
          <a:bodyPr/>
          <a:lstStyle/>
          <a:p>
            <a:r>
              <a:rPr lang="en-US" smtClean="0"/>
              <a:t>Additional Comments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4213" cy="5181600"/>
          </a:xfrm>
        </p:spPr>
        <p:txBody>
          <a:bodyPr/>
          <a:lstStyle/>
          <a:p>
            <a:r>
              <a:rPr lang="en-US" smtClean="0"/>
              <a:t>Gather </a:t>
            </a:r>
            <a:r>
              <a:rPr lang="en-US" dirty="0" smtClean="0"/>
              <a:t>kernel is much faster than a scatter kernel</a:t>
            </a:r>
          </a:p>
          <a:p>
            <a:pPr lvl="1"/>
            <a:r>
              <a:rPr lang="en-US" dirty="0" smtClean="0"/>
              <a:t>No serialization due to atomic operations</a:t>
            </a:r>
          </a:p>
          <a:p>
            <a:r>
              <a:rPr lang="en-US" dirty="0" smtClean="0"/>
              <a:t>Compute efficient sequential algorithm does not translate into the fast parallel algorithm</a:t>
            </a:r>
          </a:p>
          <a:p>
            <a:pPr lvl="1"/>
            <a:r>
              <a:rPr lang="en-US" dirty="0" smtClean="0"/>
              <a:t>Gather vs. scatter is a big factor</a:t>
            </a:r>
          </a:p>
          <a:p>
            <a:pPr lvl="1"/>
            <a:r>
              <a:rPr lang="en-US" dirty="0" smtClean="0"/>
              <a:t>But we will come back to this point later!</a:t>
            </a:r>
          </a:p>
          <a:p>
            <a:pPr lvl="1"/>
            <a:endParaRPr lang="en-US" dirty="0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39BF4E-ADAD-43E3-B31A-B7B824CDB054}" type="slidenum">
              <a:rPr lang="en-US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More Comments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CPUs, cache effectiveness is often more important than compute efficiency</a:t>
            </a:r>
          </a:p>
          <a:p>
            <a:r>
              <a:rPr lang="en-US" dirty="0" smtClean="0"/>
              <a:t>The input oriented (scatter) sequential code actually has bad cache performance</a:t>
            </a:r>
          </a:p>
          <a:p>
            <a:pPr lvl="1"/>
            <a:r>
              <a:rPr lang="en-US" dirty="0" err="1" smtClean="0"/>
              <a:t>energygrid</a:t>
            </a:r>
            <a:r>
              <a:rPr lang="en-US" dirty="0" smtClean="0"/>
              <a:t>[] is a very large array, typically 20X or more larger than atom[]</a:t>
            </a:r>
          </a:p>
          <a:p>
            <a:pPr lvl="1"/>
            <a:r>
              <a:rPr lang="en-US" dirty="0" smtClean="0"/>
              <a:t>The input oriented sequential code sweeps through the large data structure for each atom, trashing cache.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93D30D-AF94-44FE-A847-2B5626F74766}" type="slidenum">
              <a:rPr lang="en-US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Electrostatic Potential Map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Calculate initial electrostatic potential map around the simulated structure considering the contributions of all atoms</a:t>
            </a:r>
          </a:p>
          <a:p>
            <a:pPr lvl="1" eaLnBrk="1" hangingPunct="1"/>
            <a:r>
              <a:rPr lang="en-US" dirty="0" smtClean="0"/>
              <a:t>Most time consuming, focus of our example.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590800" y="39624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4267200" y="39624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429000" y="39624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5105400" y="39624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943600" y="39624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2590800" y="48006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4267200" y="48006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3429000" y="48006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5067300" y="4800600"/>
            <a:ext cx="8382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5943600" y="48006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2590800" y="56388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4267200" y="56388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3429000" y="56388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5105400" y="56388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5943600" y="56388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4953000" y="4648200"/>
            <a:ext cx="990600" cy="10668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20"/>
          <p:cNvSpPr>
            <a:spLocks noChangeArrowheads="1"/>
          </p:cNvSpPr>
          <p:nvPr/>
        </p:nvSpPr>
        <p:spPr bwMode="auto">
          <a:xfrm>
            <a:off x="2895600" y="5334000"/>
            <a:ext cx="990600" cy="1066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1"/>
          <p:cNvSpPr>
            <a:spLocks noChangeShapeType="1"/>
          </p:cNvSpPr>
          <p:nvPr/>
        </p:nvSpPr>
        <p:spPr bwMode="auto">
          <a:xfrm flipH="1">
            <a:off x="3352800" y="3962400"/>
            <a:ext cx="9144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2"/>
          <p:cNvSpPr>
            <a:spLocks noChangeShapeType="1"/>
          </p:cNvSpPr>
          <p:nvPr/>
        </p:nvSpPr>
        <p:spPr bwMode="auto">
          <a:xfrm>
            <a:off x="4267200" y="39624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AutoShape 25"/>
          <p:cNvSpPr>
            <a:spLocks noChangeArrowheads="1"/>
          </p:cNvSpPr>
          <p:nvPr/>
        </p:nvSpPr>
        <p:spPr bwMode="auto">
          <a:xfrm>
            <a:off x="0" y="4267200"/>
            <a:ext cx="2971800" cy="990600"/>
          </a:xfrm>
          <a:prstGeom prst="wedgeRectCallout">
            <a:avLst>
              <a:gd name="adj1" fmla="val 89202"/>
              <a:gd name="adj2" fmla="val -74332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otential[j]: potential at lattice </a:t>
            </a:r>
            <a:r>
              <a:rPr lang="en-US" dirty="0">
                <a:solidFill>
                  <a:schemeClr val="tx1"/>
                </a:solidFill>
              </a:rPr>
              <a:t>point being evaluated</a:t>
            </a:r>
          </a:p>
        </p:txBody>
      </p:sp>
      <p:sp>
        <p:nvSpPr>
          <p:cNvPr id="18457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52780-6CD3-406F-B994-7CD3CF7B5B3F}" type="slidenum">
              <a:rPr lang="en-US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6629400" y="5410200"/>
            <a:ext cx="1905000" cy="609600"/>
          </a:xfrm>
          <a:prstGeom prst="wedgeRectCallout">
            <a:avLst>
              <a:gd name="adj1" fmla="val -86550"/>
              <a:gd name="adj2" fmla="val -3950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Times New Roman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tom[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6248400" y="3619500"/>
            <a:ext cx="2514600" cy="1143000"/>
          </a:xfrm>
          <a:prstGeom prst="wedgeRectCallout">
            <a:avLst>
              <a:gd name="adj1" fmla="val -100707"/>
              <a:gd name="adj2" fmla="val 4077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charset="0"/>
              </a:rPr>
              <a:t>i,j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: distance from  lattice point j to atom[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Potential Calculation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contribution of atom[</a:t>
            </a:r>
            <a:r>
              <a:rPr lang="en-US" dirty="0" err="1"/>
              <a:t>i</a:t>
            </a:r>
            <a:r>
              <a:rPr lang="en-US" dirty="0"/>
              <a:t>] to the electrostatic potential at </a:t>
            </a:r>
            <a:r>
              <a:rPr lang="en-US" dirty="0" smtClean="0"/>
              <a:t>lattice[j] is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potential[j] = atom[</a:t>
            </a:r>
            <a:r>
              <a:rPr lang="en-US" dirty="0" err="1" smtClean="0"/>
              <a:t>i</a:t>
            </a:r>
            <a:r>
              <a:rPr lang="en-US" dirty="0"/>
              <a:t>].charge /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baseline="-25000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Direct Coulomb Summation method, the total potential at lattice point j is the sum of contributions from all atoms in the system.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Direct Coulomb Summation (DCS) Algorithm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One way to compute the electrostatic potentials on a grid, ideally suited for the GPU</a:t>
            </a:r>
          </a:p>
          <a:p>
            <a:pPr lvl="1" eaLnBrk="1" hangingPunct="1"/>
            <a:r>
              <a:rPr lang="en-US" sz="2000" dirty="0" smtClean="0"/>
              <a:t>All atoms affect all map lattice points, most accurate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For each lattice point, sum potential contributions for all atoms in the simulated structure: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 potential +=  charge[</a:t>
            </a:r>
            <a:r>
              <a:rPr lang="en-US" sz="2000" dirty="0" err="1" smtClean="0"/>
              <a:t>i</a:t>
            </a:r>
            <a:r>
              <a:rPr lang="en-US" sz="2000" dirty="0" smtClean="0"/>
              <a:t>] / (distance to atom[</a:t>
            </a:r>
            <a:r>
              <a:rPr lang="en-US" sz="2000" dirty="0" err="1" smtClean="0"/>
              <a:t>i</a:t>
            </a:r>
            <a:r>
              <a:rPr lang="en-US" sz="2000" dirty="0" smtClean="0"/>
              <a:t>])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Approximation-based methods such as cut-off summation can achieve much higher performance at the cost of some numerical accuracy and flexibility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0891C0-6E03-4FA0-807B-9FE0DA565B84}" type="slidenum">
              <a:rPr lang="en-US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588" y="6553200"/>
            <a:ext cx="5105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Coulomb Summation (DCS) Algorithm Detail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4213" cy="4570413"/>
          </a:xfrm>
        </p:spPr>
        <p:txBody>
          <a:bodyPr/>
          <a:lstStyle/>
          <a:p>
            <a:pPr eaLnBrk="1" hangingPunct="1"/>
            <a:r>
              <a:rPr lang="en-US" dirty="0" smtClean="0"/>
              <a:t>At each lattice point, sum potential contributions for all atoms in the simulated structure: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potential[j] +=  charge[</a:t>
            </a:r>
            <a:r>
              <a:rPr lang="en-US" dirty="0" err="1" smtClean="0"/>
              <a:t>i</a:t>
            </a:r>
            <a:r>
              <a:rPr lang="en-US" dirty="0" smtClean="0"/>
              <a:t>] / (distance to atom[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</p:txBody>
      </p:sp>
      <p:sp>
        <p:nvSpPr>
          <p:cNvPr id="2050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213C98-C5CD-44B2-9FB3-9CE93858FC27}" type="slidenum">
              <a:rPr lang="en-US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552700" y="36195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29100" y="36195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390900" y="36195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067300" y="36195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5905500" y="36195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552700" y="44577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4229100" y="44577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3390900" y="44577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029200" y="4457700"/>
            <a:ext cx="8382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5905500" y="44577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2552700" y="52959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229100" y="52959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3390900" y="52959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5067300" y="52959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905500" y="5295900"/>
            <a:ext cx="8382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4914900" y="4305300"/>
            <a:ext cx="990600" cy="10668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2857500" y="4991100"/>
            <a:ext cx="990600" cy="1066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>
            <a:off x="3314700" y="3619500"/>
            <a:ext cx="9144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4229100" y="3619500"/>
            <a:ext cx="1219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-38100" y="3924300"/>
            <a:ext cx="2971800" cy="990600"/>
          </a:xfrm>
          <a:prstGeom prst="wedgeRectCallout">
            <a:avLst>
              <a:gd name="adj1" fmla="val 89202"/>
              <a:gd name="adj2" fmla="val -74332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otential[j]: potential at lattice </a:t>
            </a:r>
            <a:r>
              <a:rPr lang="en-US" dirty="0">
                <a:solidFill>
                  <a:schemeClr val="tx1"/>
                </a:solidFill>
              </a:rPr>
              <a:t>point being evaluated</a:t>
            </a:r>
          </a:p>
        </p:txBody>
      </p:sp>
      <p:sp>
        <p:nvSpPr>
          <p:cNvPr id="49" name="Rectangular Callout 48"/>
          <p:cNvSpPr/>
          <p:nvPr/>
        </p:nvSpPr>
        <p:spPr bwMode="auto">
          <a:xfrm>
            <a:off x="6591300" y="5067300"/>
            <a:ext cx="1905000" cy="609600"/>
          </a:xfrm>
          <a:prstGeom prst="wedgeRectCallout">
            <a:avLst>
              <a:gd name="adj1" fmla="val -86550"/>
              <a:gd name="adj2" fmla="val -3950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Times New Roman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tom[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0" name="Rectangular Callout 49"/>
          <p:cNvSpPr/>
          <p:nvPr/>
        </p:nvSpPr>
        <p:spPr bwMode="auto">
          <a:xfrm>
            <a:off x="6210300" y="3276600"/>
            <a:ext cx="2514600" cy="1143000"/>
          </a:xfrm>
          <a:prstGeom prst="wedgeRectCallout">
            <a:avLst>
              <a:gd name="adj1" fmla="val -100707"/>
              <a:gd name="adj2" fmla="val 4077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chemeClr val="tx1"/>
                </a:solidFill>
                <a:latin typeface="Times New Roman" charset="0"/>
              </a:rPr>
              <a:t>i,j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: distance from  lattice point j to atom[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Palatino" pitchFamily="18" charset="0"/>
              </a:rPr>
              <a:t>©Wen-mei W. Hwu and David Kirk/NVIDIA, Urbana, August 13-17, 2012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Irregular Input vs. Regular Output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0767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Atoms come from modeled molecular structures, solvent (water) and 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Irregular by necessity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Energy grid models the electrostatic potential value at regularly spaced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Regular by design</a:t>
            </a:r>
          </a:p>
        </p:txBody>
      </p:sp>
      <p:pic>
        <p:nvPicPr>
          <p:cNvPr id="27653" name="Picture 4" descr="riboio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/>
          <a:stretch>
            <a:fillRect/>
          </a:stretch>
        </p:blipFill>
        <p:spPr>
          <a:xfrm>
            <a:off x="4800600" y="1766888"/>
            <a:ext cx="4343400" cy="3924300"/>
          </a:xfrm>
          <a:noFill/>
        </p:spPr>
      </p:pic>
      <p:sp>
        <p:nvSpPr>
          <p:cNvPr id="276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70B6A7-5AA8-4B9B-BAB9-8714A27C1942}" type="slidenum">
              <a:rPr lang="en-US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04213" cy="1141413"/>
          </a:xfrm>
        </p:spPr>
        <p:txBody>
          <a:bodyPr/>
          <a:lstStyle/>
          <a:p>
            <a:r>
              <a:rPr lang="en-US" smtClean="0"/>
              <a:t>Summary of Sequential C Version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04213" cy="4570413"/>
          </a:xfrm>
        </p:spPr>
        <p:txBody>
          <a:bodyPr/>
          <a:lstStyle/>
          <a:p>
            <a:r>
              <a:rPr lang="en-US" sz="2800" dirty="0" smtClean="0"/>
              <a:t>Algorithm is input oriented</a:t>
            </a:r>
          </a:p>
          <a:p>
            <a:pPr lvl="1"/>
            <a:r>
              <a:rPr lang="en-US" sz="2400" dirty="0" smtClean="0"/>
              <a:t>For each input atom, calculate its contribution to all grid points in an x-y slice</a:t>
            </a:r>
          </a:p>
          <a:p>
            <a:r>
              <a:rPr lang="en-US" sz="2800" dirty="0" smtClean="0"/>
              <a:t>Output (</a:t>
            </a:r>
            <a:r>
              <a:rPr lang="en-US" sz="2800" dirty="0" err="1" smtClean="0"/>
              <a:t>energygrid</a:t>
            </a:r>
            <a:r>
              <a:rPr lang="en-US" sz="2800" dirty="0" smtClean="0"/>
              <a:t>) is regular</a:t>
            </a:r>
          </a:p>
          <a:p>
            <a:pPr lvl="1"/>
            <a:r>
              <a:rPr lang="en-US" sz="2400" dirty="0" smtClean="0"/>
              <a:t>Simple linear mapping between grid point indices and modeled physical coordinates</a:t>
            </a:r>
          </a:p>
          <a:p>
            <a:r>
              <a:rPr lang="en-US" sz="2800" dirty="0" smtClean="0"/>
              <a:t>Input (atom) is irregular</a:t>
            </a:r>
          </a:p>
          <a:p>
            <a:pPr lvl="1"/>
            <a:r>
              <a:rPr lang="en-US" sz="2400" dirty="0" smtClean="0"/>
              <a:t>Modeled </a:t>
            </a:r>
            <a:r>
              <a:rPr lang="en-US" sz="2400" dirty="0" err="1" smtClean="0"/>
              <a:t>x,y,z</a:t>
            </a:r>
            <a:r>
              <a:rPr lang="en-US" sz="2400" dirty="0" smtClean="0"/>
              <a:t> coordinate of each atom needs to be stored in the atom array</a:t>
            </a:r>
          </a:p>
          <a:p>
            <a:r>
              <a:rPr lang="en-US" sz="2800" dirty="0" smtClean="0"/>
              <a:t>The algorithm is efficient in performing minimal calculations on distances, coordinates, etc.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3413" cy="455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F47AA0-1ADA-4FE6-BF4D-AAC70BF35D52}" type="slidenum">
              <a:rPr lang="en-US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FFFFFF"/>
      </a:dk2>
      <a:lt2>
        <a:srgbClr val="FFCC33"/>
      </a:lt2>
      <a:accent1>
        <a:srgbClr val="FF6633"/>
      </a:accent1>
      <a:accent2>
        <a:srgbClr val="B9D3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55EC16-94A9-472A-BD79-EED22131D1C3}"/>
</file>

<file path=customXml/itemProps2.xml><?xml version="1.0" encoding="utf-8"?>
<ds:datastoreItem xmlns:ds="http://schemas.openxmlformats.org/officeDocument/2006/customXml" ds:itemID="{B2715EA0-C1AE-49F9-A4D0-B30B50CCAE86}"/>
</file>

<file path=customXml/itemProps3.xml><?xml version="1.0" encoding="utf-8"?>
<ds:datastoreItem xmlns:ds="http://schemas.openxmlformats.org/officeDocument/2006/customXml" ds:itemID="{D9CD1066-25A2-4EAD-BFDF-7E49FC5C358D}"/>
</file>

<file path=docProps/app.xml><?xml version="1.0" encoding="utf-8"?>
<Properties xmlns="http://schemas.openxmlformats.org/officeDocument/2006/extended-properties" xmlns:vt="http://schemas.openxmlformats.org/officeDocument/2006/docPropsVTypes">
  <TotalTime>29588</TotalTime>
  <Words>3074</Words>
  <Application>Microsoft Office PowerPoint</Application>
  <PresentationFormat>On-screen Show (4:3)</PresentationFormat>
  <Paragraphs>389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Custom Design</vt:lpstr>
      <vt:lpstr>ECE408 / CS483  Applied Parallel Programming   Lecture 23:  Application Case Study – Electrostatic Potential Calculation</vt:lpstr>
      <vt:lpstr>Objective</vt:lpstr>
      <vt:lpstr>VMD</vt:lpstr>
      <vt:lpstr>Electrostatic Potential Map</vt:lpstr>
      <vt:lpstr>Electrostatic Potential Calculation</vt:lpstr>
      <vt:lpstr>Overview of Direct Coulomb Summation (DCS) Algorithm</vt:lpstr>
      <vt:lpstr>Direct Coulomb Summation (DCS) Algorithm Detail</vt:lpstr>
      <vt:lpstr>Irregular Input vs. Regular Output</vt:lpstr>
      <vt:lpstr>Summary of Sequential C Version</vt:lpstr>
      <vt:lpstr>An Intuitive Sequential C Version</vt:lpstr>
      <vt:lpstr>A More Optimized Sequential C Version</vt:lpstr>
      <vt:lpstr>An More Optimized Sequential C Version</vt:lpstr>
      <vt:lpstr>A More Optimized Sequential C Version</vt:lpstr>
      <vt:lpstr>An Intuitive Sequential C Version</vt:lpstr>
      <vt:lpstr>CUDA DCS Implementation Overview</vt:lpstr>
      <vt:lpstr>Straightforward CUDA Parallelization</vt:lpstr>
      <vt:lpstr>A Very Slow DCS Scatter Kernel!</vt:lpstr>
      <vt:lpstr>A Very Slow DCS Scatter Kernel!</vt:lpstr>
      <vt:lpstr>Scatter Parallelization</vt:lpstr>
      <vt:lpstr>Why is scatter parallelization often used rather than gather?</vt:lpstr>
      <vt:lpstr>Challenges in Gather Parallelization</vt:lpstr>
      <vt:lpstr>Pros and Cons of the Scatter Kernel</vt:lpstr>
      <vt:lpstr>A Slower Sequential C Version </vt:lpstr>
      <vt:lpstr>A Slower Sequential C Version </vt:lpstr>
      <vt:lpstr>Pros and Cons of the Slower Sequential Code</vt:lpstr>
      <vt:lpstr>Simple DCS CUDA Block/Grid Decomposition </vt:lpstr>
      <vt:lpstr>Gather Parallelization</vt:lpstr>
      <vt:lpstr>A Fast DCS CUDA Gather Kernel</vt:lpstr>
      <vt:lpstr>A Fast DCS CUDA Gather Kernel</vt:lpstr>
      <vt:lpstr>Additional Comments</vt:lpstr>
      <vt:lpstr>Even More Comments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498AL  Lecture 4:  GPU as part of the PC Architecture</dc:title>
  <dc:creator>Wen-mei Hwu</dc:creator>
  <cp:lastModifiedBy>Wen-mei Hwu</cp:lastModifiedBy>
  <cp:revision>86</cp:revision>
  <dcterms:created xsi:type="dcterms:W3CDTF">2010-02-09T04:41:45Z</dcterms:created>
  <dcterms:modified xsi:type="dcterms:W3CDTF">2012-11-08T20:42:29Z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